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61"/>
  </p:notesMasterIdLst>
  <p:handoutMasterIdLst>
    <p:handoutMasterId r:id="rId62"/>
  </p:handoutMasterIdLst>
  <p:sldIdLst>
    <p:sldId id="1503" r:id="rId2"/>
    <p:sldId id="939" r:id="rId3"/>
    <p:sldId id="1779" r:id="rId4"/>
    <p:sldId id="2024" r:id="rId5"/>
    <p:sldId id="2023" r:id="rId6"/>
    <p:sldId id="2025" r:id="rId7"/>
    <p:sldId id="1757" r:id="rId8"/>
    <p:sldId id="1758" r:id="rId9"/>
    <p:sldId id="2036" r:id="rId10"/>
    <p:sldId id="2051" r:id="rId11"/>
    <p:sldId id="2052" r:id="rId12"/>
    <p:sldId id="2037" r:id="rId13"/>
    <p:sldId id="2053" r:id="rId14"/>
    <p:sldId id="2054" r:id="rId15"/>
    <p:sldId id="2039" r:id="rId16"/>
    <p:sldId id="2022" r:id="rId17"/>
    <p:sldId id="1786" r:id="rId18"/>
    <p:sldId id="2028" r:id="rId19"/>
    <p:sldId id="2029" r:id="rId20"/>
    <p:sldId id="2030" r:id="rId21"/>
    <p:sldId id="2031" r:id="rId22"/>
    <p:sldId id="1787" r:id="rId23"/>
    <p:sldId id="2032" r:id="rId24"/>
    <p:sldId id="2033" r:id="rId25"/>
    <p:sldId id="1790" r:id="rId26"/>
    <p:sldId id="2026" r:id="rId27"/>
    <p:sldId id="2034" r:id="rId28"/>
    <p:sldId id="1784" r:id="rId29"/>
    <p:sldId id="2035" r:id="rId30"/>
    <p:sldId id="2040" r:id="rId31"/>
    <p:sldId id="2027" r:id="rId32"/>
    <p:sldId id="2041" r:id="rId33"/>
    <p:sldId id="2042" r:id="rId34"/>
    <p:sldId id="2043" r:id="rId35"/>
    <p:sldId id="2050" r:id="rId36"/>
    <p:sldId id="2047" r:id="rId37"/>
    <p:sldId id="2079" r:id="rId38"/>
    <p:sldId id="2080" r:id="rId39"/>
    <p:sldId id="2081" r:id="rId40"/>
    <p:sldId id="2084" r:id="rId41"/>
    <p:sldId id="2085" r:id="rId42"/>
    <p:sldId id="2086" r:id="rId43"/>
    <p:sldId id="2087" r:id="rId44"/>
    <p:sldId id="2059" r:id="rId45"/>
    <p:sldId id="2060" r:id="rId46"/>
    <p:sldId id="2061" r:id="rId47"/>
    <p:sldId id="2063" r:id="rId48"/>
    <p:sldId id="2068" r:id="rId49"/>
    <p:sldId id="2070" r:id="rId50"/>
    <p:sldId id="2071" r:id="rId51"/>
    <p:sldId id="2072" r:id="rId52"/>
    <p:sldId id="2073" r:id="rId53"/>
    <p:sldId id="2069" r:id="rId54"/>
    <p:sldId id="2074" r:id="rId55"/>
    <p:sldId id="2075" r:id="rId56"/>
    <p:sldId id="2076" r:id="rId57"/>
    <p:sldId id="2078" r:id="rId58"/>
    <p:sldId id="2077" r:id="rId59"/>
    <p:sldId id="1270" r:id="rId6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503"/>
            <p14:sldId id="939"/>
            <p14:sldId id="1779"/>
            <p14:sldId id="2024"/>
            <p14:sldId id="2023"/>
            <p14:sldId id="2025"/>
            <p14:sldId id="1757"/>
            <p14:sldId id="1758"/>
            <p14:sldId id="2036"/>
            <p14:sldId id="2051"/>
            <p14:sldId id="2052"/>
            <p14:sldId id="2037"/>
            <p14:sldId id="2053"/>
            <p14:sldId id="2054"/>
            <p14:sldId id="2039"/>
            <p14:sldId id="2022"/>
            <p14:sldId id="1786"/>
            <p14:sldId id="2028"/>
            <p14:sldId id="2029"/>
            <p14:sldId id="2030"/>
            <p14:sldId id="2031"/>
            <p14:sldId id="1787"/>
            <p14:sldId id="2032"/>
            <p14:sldId id="2033"/>
            <p14:sldId id="1790"/>
            <p14:sldId id="2026"/>
            <p14:sldId id="2034"/>
            <p14:sldId id="1784"/>
            <p14:sldId id="2035"/>
            <p14:sldId id="2040"/>
            <p14:sldId id="2027"/>
            <p14:sldId id="2041"/>
            <p14:sldId id="2042"/>
            <p14:sldId id="2043"/>
            <p14:sldId id="2050"/>
            <p14:sldId id="2047"/>
            <p14:sldId id="2079"/>
            <p14:sldId id="2080"/>
            <p14:sldId id="2081"/>
            <p14:sldId id="2084"/>
            <p14:sldId id="2085"/>
            <p14:sldId id="2086"/>
            <p14:sldId id="2087"/>
            <p14:sldId id="2059"/>
            <p14:sldId id="2060"/>
            <p14:sldId id="2061"/>
            <p14:sldId id="2063"/>
            <p14:sldId id="2068"/>
            <p14:sldId id="2070"/>
            <p14:sldId id="2071"/>
            <p14:sldId id="2072"/>
            <p14:sldId id="2073"/>
            <p14:sldId id="2069"/>
            <p14:sldId id="2074"/>
            <p14:sldId id="2075"/>
            <p14:sldId id="2076"/>
            <p14:sldId id="2078"/>
            <p14:sldId id="2077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1778B8"/>
    <a:srgbClr val="D4EBE9"/>
    <a:srgbClr val="3E729D"/>
    <a:srgbClr val="FB8E20"/>
    <a:srgbClr val="9E60B8"/>
    <a:srgbClr val="B58900"/>
    <a:srgbClr val="5AB88F"/>
    <a:srgbClr val="B04432"/>
    <a:srgbClr val="0DC2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25"/>
    <p:restoredTop sz="96911" autoAdjust="0"/>
  </p:normalViewPr>
  <p:slideViewPr>
    <p:cSldViewPr snapToGrid="0" snapToObjects="1">
      <p:cViewPr varScale="1">
        <p:scale>
          <a:sx n="151" d="100"/>
          <a:sy n="151" d="100"/>
        </p:scale>
        <p:origin x="216" y="122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07.11.24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07.11.24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19.react.dev/" TargetMode="External"/><Relationship Id="rId2" Type="http://schemas.openxmlformats.org/officeDocument/2006/relationships/hyperlink" Target="https://react.dev/blog/2024/04/25/react-19-upgrade-guide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draußen, Gras, Himmel, Pflanze enthält.&#10;&#10;Automatisch generierte Beschreibung">
            <a:extLst>
              <a:ext uri="{FF2B5EF4-FFF2-40B4-BE49-F238E27FC236}">
                <a16:creationId xmlns:a16="http://schemas.microsoft.com/office/drawing/2014/main" id="{A9F1763D-34BC-4C8A-0474-E4CE0321B2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70" y="-11173"/>
            <a:ext cx="9143999" cy="610262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-8370" y="-27922"/>
            <a:ext cx="9225749" cy="4588582"/>
          </a:xfrm>
          <a:prstGeom prst="rect">
            <a:avLst/>
          </a:prstGeom>
          <a:solidFill>
            <a:srgbClr val="D4EBE9">
              <a:alpha val="2862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1702487" y="3556082"/>
            <a:ext cx="5062643" cy="110799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4800" b="1" dirty="0">
                <a:ln w="12700"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nach </a:t>
            </a:r>
            <a:r>
              <a:rPr lang="de-DE" sz="6600" b="1" dirty="0">
                <a:ln w="12700"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vorne</a:t>
            </a:r>
            <a:endParaRPr lang="de-DE" sz="4000" b="1" dirty="0">
              <a:ln w="12700">
                <a:solidFill>
                  <a:schemeClr val="bg1">
                    <a:lumMod val="7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54283" y="4550833"/>
            <a:ext cx="9217378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W-Jax | München, 7. November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136620" y="113688"/>
            <a:ext cx="2501921" cy="769442"/>
            <a:chOff x="12484424" y="2415330"/>
            <a:chExt cx="2501921" cy="76944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bg1">
                <a:lumMod val="65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bg1">
                <a:lumMod val="65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3" name="Textfeld 12">
            <a:extLst>
              <a:ext uri="{FF2B5EF4-FFF2-40B4-BE49-F238E27FC236}">
                <a16:creationId xmlns:a16="http://schemas.microsoft.com/office/drawing/2014/main" id="{A8CCBACD-5803-3C1B-A0A7-11433E522956}"/>
              </a:ext>
            </a:extLst>
          </p:cNvPr>
          <p:cNvSpPr txBox="1"/>
          <p:nvPr/>
        </p:nvSpPr>
        <p:spPr>
          <a:xfrm>
            <a:off x="596304" y="856888"/>
            <a:ext cx="710065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3800" b="1" dirty="0" err="1">
                <a:ln w="19050"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3800" dirty="0">
              <a:ln w="19050">
                <a:solidFill>
                  <a:srgbClr val="36544F"/>
                </a:solidFill>
              </a:ln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034DECC5-879C-FE73-881A-4E0948AD4E26}"/>
              </a:ext>
            </a:extLst>
          </p:cNvPr>
          <p:cNvSpPr txBox="1"/>
          <p:nvPr/>
        </p:nvSpPr>
        <p:spPr>
          <a:xfrm>
            <a:off x="2404534" y="3379300"/>
            <a:ext cx="13800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 b="1" dirty="0">
                <a:ln w="1270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und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BF2EEEF-EC98-0585-30F6-077A46B1A243}"/>
              </a:ext>
            </a:extLst>
          </p:cNvPr>
          <p:cNvSpPr txBox="1"/>
          <p:nvPr/>
        </p:nvSpPr>
        <p:spPr>
          <a:xfrm>
            <a:off x="1702487" y="2552998"/>
            <a:ext cx="46880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5400" b="1" dirty="0">
                <a:ln w="12700"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Blick</a:t>
            </a:r>
            <a:endParaRPr lang="de-DE" sz="4000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3462BB-8A3A-E1F2-09CC-920E163062BC}"/>
              </a:ext>
            </a:extLst>
          </p:cNvPr>
          <p:cNvSpPr txBox="1"/>
          <p:nvPr/>
        </p:nvSpPr>
        <p:spPr>
          <a:xfrm>
            <a:off x="3659148" y="2667121"/>
            <a:ext cx="718733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400" b="1" dirty="0">
                <a:ln w="1270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zurück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516748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4D2C2-8C16-F22A-4115-E45CD10A3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C202A0-0961-B98A-E398-3D2832759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(Asynchrone) </a:t>
            </a:r>
            <a:r>
              <a:rPr lang="de-DE" dirty="0" err="1"/>
              <a:t>Transitions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C5AFAC-1E31-CB24-D7AC-0238D4FE7B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 können mit </a:t>
            </a:r>
            <a:r>
              <a:rPr lang="de-DE" sz="2000" b="0" dirty="0" err="1">
                <a:solidFill>
                  <a:srgbClr val="36544F"/>
                </a:solidFill>
              </a:rPr>
              <a:t>useTransition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dirty="0">
                <a:solidFill>
                  <a:srgbClr val="36544F"/>
                </a:solidFill>
              </a:rPr>
              <a:t>asynchrone</a:t>
            </a:r>
            <a:r>
              <a:rPr lang="de-DE" sz="2000" b="0" dirty="0">
                <a:solidFill>
                  <a:srgbClr val="36544F"/>
                </a:solidFill>
              </a:rPr>
              <a:t> Funktionen verwendet werden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Damit kann man typische Muster beim Arbeiten mit asynchronen Daten vereinfachen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FAA1CE2-3D7F-3C5B-642B-C00CF8DC35FE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Neu: asynchrone </a:t>
            </a:r>
            <a:r>
              <a:rPr lang="de-DE" dirty="0" err="1"/>
              <a:t>Transitions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4409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367C51-2442-BB1B-1D32-8956AE2CD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95CA3E-054E-8475-A143-7B19E0926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(Asynchrone) </a:t>
            </a:r>
            <a:r>
              <a:rPr lang="de-DE" dirty="0" err="1"/>
              <a:t>Transitions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44FA18-FBE3-6011-1D2C-3123C44DA93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 können mit </a:t>
            </a:r>
            <a:r>
              <a:rPr lang="de-DE" sz="2000" b="0" dirty="0" err="1">
                <a:solidFill>
                  <a:srgbClr val="36544F"/>
                </a:solidFill>
              </a:rPr>
              <a:t>useTransition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dirty="0">
                <a:solidFill>
                  <a:srgbClr val="36544F"/>
                </a:solidFill>
              </a:rPr>
              <a:t>asynchrone</a:t>
            </a:r>
            <a:r>
              <a:rPr lang="de-DE" sz="2000" b="0" dirty="0">
                <a:solidFill>
                  <a:srgbClr val="36544F"/>
                </a:solidFill>
              </a:rPr>
              <a:t> Funktionen verwendet werden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Damit kann man typische Muster beim Arbeiten mit asynchronen Daten vereinfachen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Fehlerbehandlung erfolgt dann zum Beispiel über Error </a:t>
            </a:r>
            <a:r>
              <a:rPr lang="de-DE" sz="2000" b="0" dirty="0" err="1">
                <a:solidFill>
                  <a:srgbClr val="36544F"/>
                </a:solidFill>
              </a:rPr>
              <a:t>Boundaries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8F36E47-D98B-2146-D5E0-798152AB4CBE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Neu: asynchrone </a:t>
            </a:r>
            <a:r>
              <a:rPr lang="de-DE" dirty="0" err="1"/>
              <a:t>Transitions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149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OptimistiscHe</a:t>
            </a:r>
            <a:r>
              <a:rPr lang="de-DE" dirty="0"/>
              <a:t> Updates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useOptimistic</a:t>
            </a:r>
            <a:r>
              <a:rPr lang="de-DE" sz="2000" b="0" dirty="0">
                <a:solidFill>
                  <a:srgbClr val="36544F"/>
                </a:solidFill>
              </a:rPr>
              <a:t> kann ein "optimistischer" State gesetzt werden</a:t>
            </a:r>
          </a:p>
          <a:p>
            <a:pPr marL="0" indent="0">
              <a:lnSpc>
                <a:spcPct val="110000"/>
              </a:lnSpc>
              <a:spcAft>
                <a:spcPts val="600"/>
              </a:spcAft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Neu: Optimistische Updates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170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4D814-7FCF-60A8-D627-68B2B766F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685EC8-5914-0BD9-9A17-52647A3A1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OptimistiscHe</a:t>
            </a:r>
            <a:r>
              <a:rPr lang="de-DE" dirty="0"/>
              <a:t> Updates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8969E50-625D-2863-7A20-E76EA59829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useOptimistic</a:t>
            </a:r>
            <a:r>
              <a:rPr lang="de-DE" sz="2000" b="0" dirty="0">
                <a:solidFill>
                  <a:srgbClr val="36544F"/>
                </a:solidFill>
              </a:rPr>
              <a:t> kann ein "optimistischer" State gesetzt werden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Damit kann man das vermutete Ergebnis einer Änderung frühzeitig darstellen</a:t>
            </a:r>
          </a:p>
          <a:p>
            <a:pPr marL="0" indent="0">
              <a:lnSpc>
                <a:spcPct val="110000"/>
              </a:lnSpc>
              <a:spcAft>
                <a:spcPts val="600"/>
              </a:spcAft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94C8B2F-FEEB-F685-B094-7E2AC6E264B5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Neu: Optimistische Updates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208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AB329-F24A-98F8-4477-37CA0E38F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17B4F8-7E79-0AC4-4CEB-C3AD45C81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OptimistiscHe</a:t>
            </a:r>
            <a:r>
              <a:rPr lang="de-DE" dirty="0"/>
              <a:t> Updates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95BB83-9CB2-CBFA-1AA5-B4852EA5AA4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useOptimistic</a:t>
            </a:r>
            <a:r>
              <a:rPr lang="de-DE" sz="2000" b="0" dirty="0">
                <a:solidFill>
                  <a:srgbClr val="36544F"/>
                </a:solidFill>
              </a:rPr>
              <a:t> kann ein "optimistischer" State gesetzt werden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Damit kann man das vermutete Ergebnis einer Änderung frühzeitig darstellen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>
                <a:solidFill>
                  <a:srgbClr val="36544F"/>
                </a:solidFill>
              </a:rPr>
              <a:t>Dieser State ist </a:t>
            </a:r>
            <a:r>
              <a:rPr lang="de-DE" sz="2000" b="0" dirty="0">
                <a:solidFill>
                  <a:srgbClr val="36544F"/>
                </a:solidFill>
              </a:rPr>
              <a:t>so lange gültig, wie eine Transition läuft</a:t>
            </a:r>
          </a:p>
          <a:p>
            <a:pPr marL="0" indent="0">
              <a:lnSpc>
                <a:spcPct val="110000"/>
              </a:lnSpc>
              <a:spcAft>
                <a:spcPts val="600"/>
              </a:spcAft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1954A09-2E32-4281-FA1C-E062FE625E3C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Neu: Optimistische Updates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950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98F538-F93A-6337-0930-DA607700F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C32B4E-CABE-44A6-2574-26B667328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B625CF-9105-E796-614B-1391A0D81BF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Standalone</a:t>
            </a:r>
            <a:r>
              <a:rPr lang="de-DE" sz="2000" b="0" dirty="0">
                <a:solidFill>
                  <a:srgbClr val="36544F"/>
                </a:solidFill>
              </a:rPr>
              <a:t> / </a:t>
            </a:r>
            <a:r>
              <a:rPr lang="de-DE" sz="2000" b="0" dirty="0" err="1">
                <a:solidFill>
                  <a:srgbClr val="36544F"/>
                </a:solidFill>
              </a:rPr>
              <a:t>TransitionApp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dirty="0"/>
              <a:t>Transition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Error Boundary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useOptimistic</a:t>
            </a:r>
            <a:endParaRPr lang="de-DE" sz="17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43E22F6-44DB-4D58-0517-E068B8004244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Demo: </a:t>
            </a:r>
            <a:r>
              <a:rPr lang="de-DE" dirty="0" err="1"/>
              <a:t>Transitions</a:t>
            </a:r>
            <a:r>
              <a:rPr lang="de-DE" dirty="0"/>
              <a:t> und </a:t>
            </a:r>
            <a:r>
              <a:rPr lang="de-DE" dirty="0" err="1"/>
              <a:t>useOptimistic</a:t>
            </a:r>
            <a:r>
              <a:rPr lang="de-DE" dirty="0"/>
              <a:t> </a:t>
            </a:r>
            <a:r>
              <a:rPr lang="de-DE" sz="2400" b="0" dirty="0">
                <a:solidFill>
                  <a:srgbClr val="36544F"/>
                </a:solidFill>
              </a:rPr>
              <a:t>🕵️‍♂️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6062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A378B-42DB-622D-292F-E6E1A746B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F3B2C38-1047-31D9-DC6E-D16E2F5D0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3E0B11C4-5DE7-FF4C-6444-631D1E1A4BAD}"/>
              </a:ext>
            </a:extLst>
          </p:cNvPr>
          <p:cNvSpPr/>
          <p:nvPr/>
        </p:nvSpPr>
        <p:spPr>
          <a:xfrm>
            <a:off x="0" y="532730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2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EB9E38A-62F9-ED04-358D-BC14005D5AA2}"/>
              </a:ext>
            </a:extLst>
          </p:cNvPr>
          <p:cNvSpPr/>
          <p:nvPr/>
        </p:nvSpPr>
        <p:spPr>
          <a:xfrm>
            <a:off x="0" y="1640726"/>
            <a:ext cx="914400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Compiler</a:t>
            </a:r>
            <a:endParaRPr lang="de-DE" sz="24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7ACCE6C-9C66-B9E4-3110-507C726D5490}"/>
              </a:ext>
            </a:extLst>
          </p:cNvPr>
          <p:cNvSpPr/>
          <p:nvPr/>
        </p:nvSpPr>
        <p:spPr>
          <a:xfrm>
            <a:off x="6728605" y="1694587"/>
            <a:ext cx="146361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BETA</a:t>
            </a:r>
            <a:endParaRPr lang="de-DE" sz="6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3979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07BD7-596A-B505-80AF-6B06EBAE3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FEE1F3-1A2A-CC87-6D6E-EC4C77E16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A0507D-0724-A3EF-6FA7-850C5E1A68E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Separates Projekt, nicht Teil von React 19</a:t>
            </a: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Könnt ihr mit React ab Version 17 verwenden</a:t>
            </a:r>
          </a:p>
          <a:p>
            <a:pPr>
              <a:spcAft>
                <a:spcPts val="600"/>
              </a:spcAft>
            </a:pPr>
            <a:endParaRPr lang="de-DE" sz="18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18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29C2D1A-BFC7-E96C-AC23-627DCD4AC75B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React Compiler: Verbesserte Performance durch weniger Rendern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33460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11FDD8-04D7-5D39-6D9C-5A04FC2045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88B512-2F9F-A019-5E67-93BC9D4BA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B802E8-2FB2-EA7E-0A55-2CE1195335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Separates Projekt, nicht Teil von React 19</a:t>
            </a: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Könnt ihr mit React ab Version 17 verwenden</a:t>
            </a:r>
          </a:p>
          <a:p>
            <a:pPr>
              <a:spcAft>
                <a:spcPts val="600"/>
              </a:spcAft>
            </a:pPr>
            <a:endParaRPr lang="de-DE" sz="18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Fügt </a:t>
            </a:r>
            <a:r>
              <a:rPr lang="de-DE" sz="1800" b="0" dirty="0" err="1">
                <a:solidFill>
                  <a:srgbClr val="36544F"/>
                </a:solidFill>
              </a:rPr>
              <a:t>Memoisierungen</a:t>
            </a:r>
            <a:r>
              <a:rPr lang="de-DE" sz="1800" b="0" dirty="0">
                <a:solidFill>
                  <a:srgbClr val="36544F"/>
                </a:solidFill>
              </a:rPr>
              <a:t> in euren Code ein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29A633F-F50A-FB58-B2F9-160490AA7A88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React Compiler: Verbesserte Performance durch weniger Rendern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7286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7CB1F2-1841-88F0-1A7F-2350A826EB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35F3A0-99E4-04E0-9573-9D50CA377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3618051-AB63-D212-AEC3-3F7A6EC0F07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Separates Projekt, nicht Teil von React 19</a:t>
            </a: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Könnt ihr mit React ab Version 17 verwenden</a:t>
            </a:r>
          </a:p>
          <a:p>
            <a:pPr>
              <a:spcAft>
                <a:spcPts val="600"/>
              </a:spcAft>
            </a:pPr>
            <a:endParaRPr lang="de-DE" sz="18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Fügt </a:t>
            </a:r>
            <a:r>
              <a:rPr lang="de-DE" sz="1800" b="0" dirty="0" err="1">
                <a:solidFill>
                  <a:srgbClr val="36544F"/>
                </a:solidFill>
              </a:rPr>
              <a:t>Memoisierungen</a:t>
            </a:r>
            <a:r>
              <a:rPr lang="de-DE" sz="1800" b="0" dirty="0">
                <a:solidFill>
                  <a:srgbClr val="36544F"/>
                </a:solidFill>
              </a:rPr>
              <a:t> in euren Code ein</a:t>
            </a: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Ergebnis dann ähnlich wie </a:t>
            </a:r>
            <a:r>
              <a:rPr lang="de-DE" sz="1800" b="0" dirty="0" err="1">
                <a:solidFill>
                  <a:srgbClr val="36544F"/>
                </a:solidFill>
              </a:rPr>
              <a:t>React.memo</a:t>
            </a:r>
            <a:r>
              <a:rPr lang="de-DE" sz="1800" b="0" dirty="0">
                <a:solidFill>
                  <a:srgbClr val="36544F"/>
                </a:solidFill>
              </a:rPr>
              <a:t>, </a:t>
            </a:r>
            <a:r>
              <a:rPr lang="de-DE" sz="1800" b="0" dirty="0" err="1">
                <a:solidFill>
                  <a:srgbClr val="36544F"/>
                </a:solidFill>
              </a:rPr>
              <a:t>useMemo</a:t>
            </a:r>
            <a:r>
              <a:rPr lang="de-DE" sz="1800" b="0" dirty="0">
                <a:solidFill>
                  <a:srgbClr val="36544F"/>
                </a:solidFill>
              </a:rPr>
              <a:t>, </a:t>
            </a:r>
            <a:r>
              <a:rPr lang="de-DE" sz="1800" b="0" dirty="0" err="1">
                <a:solidFill>
                  <a:srgbClr val="36544F"/>
                </a:solidFill>
              </a:rPr>
              <a:t>useCallback</a:t>
            </a:r>
            <a:endParaRPr lang="de-DE" sz="18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dirty="0"/>
              <a:t>Technisch über das Analysieren und Verfolgen von Abhängigkeiten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8B98C17-8C58-DD66-1346-09240BC90274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React Compiler: Verbesserte Performance durch weniger Rendern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398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2D762-2556-56A5-4AE1-809E58CE5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341266-91A5-63F8-1C76-293C37DEE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1F1E1F-FC92-96E2-05CB-EDB2205991F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Separates Projekt, nicht Teil von React 19</a:t>
            </a: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Könnt ihr mit React ab Version 17 verwenden</a:t>
            </a:r>
          </a:p>
          <a:p>
            <a:pPr>
              <a:spcAft>
                <a:spcPts val="600"/>
              </a:spcAft>
            </a:pPr>
            <a:endParaRPr lang="de-DE" sz="18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Fügt </a:t>
            </a:r>
            <a:r>
              <a:rPr lang="de-DE" sz="1800" b="0" dirty="0" err="1">
                <a:solidFill>
                  <a:srgbClr val="36544F"/>
                </a:solidFill>
              </a:rPr>
              <a:t>Memoisierungen</a:t>
            </a:r>
            <a:r>
              <a:rPr lang="de-DE" sz="1800" b="0" dirty="0">
                <a:solidFill>
                  <a:srgbClr val="36544F"/>
                </a:solidFill>
              </a:rPr>
              <a:t> in euren Code ein</a:t>
            </a: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Ergebnis dann ähnlich wie </a:t>
            </a:r>
            <a:r>
              <a:rPr lang="de-DE" sz="1800" b="0" dirty="0" err="1">
                <a:solidFill>
                  <a:srgbClr val="36544F"/>
                </a:solidFill>
              </a:rPr>
              <a:t>React.memo</a:t>
            </a:r>
            <a:r>
              <a:rPr lang="de-DE" sz="1800" b="0" dirty="0">
                <a:solidFill>
                  <a:srgbClr val="36544F"/>
                </a:solidFill>
              </a:rPr>
              <a:t>, </a:t>
            </a:r>
            <a:r>
              <a:rPr lang="de-DE" sz="1800" b="0" dirty="0" err="1">
                <a:solidFill>
                  <a:srgbClr val="36544F"/>
                </a:solidFill>
              </a:rPr>
              <a:t>useMemo</a:t>
            </a:r>
            <a:r>
              <a:rPr lang="de-DE" sz="1800" b="0" dirty="0">
                <a:solidFill>
                  <a:srgbClr val="36544F"/>
                </a:solidFill>
              </a:rPr>
              <a:t>, </a:t>
            </a:r>
            <a:r>
              <a:rPr lang="de-DE" sz="1800" b="0" dirty="0" err="1">
                <a:solidFill>
                  <a:srgbClr val="36544F"/>
                </a:solidFill>
              </a:rPr>
              <a:t>useCallback</a:t>
            </a:r>
            <a:endParaRPr lang="de-DE" sz="18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dirty="0"/>
              <a:t>Technisch über das Analysieren und Verfolgen von Abhängigkeiten</a:t>
            </a: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Das spart </a:t>
            </a:r>
            <a:r>
              <a:rPr lang="de-DE" sz="1800" b="0" dirty="0" err="1">
                <a:solidFill>
                  <a:srgbClr val="36544F"/>
                </a:solidFill>
              </a:rPr>
              <a:t>Renderzyklen</a:t>
            </a:r>
            <a:endParaRPr lang="de-DE" sz="18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006B381F-67D8-B719-5923-4854467ECB07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React Compiler: Verbesserte Performance durch weniger Rendern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931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8D732-0D87-BAB1-4E3F-CDB4E0EF3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23A429-DE54-A284-709D-972E1EBA3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EA8A79E-CAC8-44C7-1B26-52E89BFCD2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Separates Projekt, nicht Teil von React 19</a:t>
            </a: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Könnt ihr mit React ab Version 17 verwenden</a:t>
            </a:r>
          </a:p>
          <a:p>
            <a:pPr>
              <a:spcAft>
                <a:spcPts val="600"/>
              </a:spcAft>
            </a:pPr>
            <a:endParaRPr lang="de-DE" sz="18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Fügt </a:t>
            </a:r>
            <a:r>
              <a:rPr lang="de-DE" sz="1800" b="0" dirty="0" err="1">
                <a:solidFill>
                  <a:srgbClr val="36544F"/>
                </a:solidFill>
              </a:rPr>
              <a:t>Memoisierungen</a:t>
            </a:r>
            <a:r>
              <a:rPr lang="de-DE" sz="1800" b="0" dirty="0">
                <a:solidFill>
                  <a:srgbClr val="36544F"/>
                </a:solidFill>
              </a:rPr>
              <a:t> in euren Code ein</a:t>
            </a: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Ergebnis dann ähnlich wie </a:t>
            </a:r>
            <a:r>
              <a:rPr lang="de-DE" sz="1800" b="0" dirty="0" err="1">
                <a:solidFill>
                  <a:srgbClr val="36544F"/>
                </a:solidFill>
              </a:rPr>
              <a:t>React.memo</a:t>
            </a:r>
            <a:r>
              <a:rPr lang="de-DE" sz="1800" b="0" dirty="0">
                <a:solidFill>
                  <a:srgbClr val="36544F"/>
                </a:solidFill>
              </a:rPr>
              <a:t>, </a:t>
            </a:r>
            <a:r>
              <a:rPr lang="de-DE" sz="1800" b="0" dirty="0" err="1">
                <a:solidFill>
                  <a:srgbClr val="36544F"/>
                </a:solidFill>
              </a:rPr>
              <a:t>useMemo</a:t>
            </a:r>
            <a:r>
              <a:rPr lang="de-DE" sz="1800" b="0" dirty="0">
                <a:solidFill>
                  <a:srgbClr val="36544F"/>
                </a:solidFill>
              </a:rPr>
              <a:t>, </a:t>
            </a:r>
            <a:r>
              <a:rPr lang="de-DE" sz="1800" b="0" dirty="0" err="1">
                <a:solidFill>
                  <a:srgbClr val="36544F"/>
                </a:solidFill>
              </a:rPr>
              <a:t>useCallback</a:t>
            </a:r>
            <a:endParaRPr lang="de-DE" sz="18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dirty="0"/>
              <a:t>Technisch über das Analysieren und Verfolgen von Abhängigkeiten</a:t>
            </a: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Das spart </a:t>
            </a:r>
            <a:r>
              <a:rPr lang="de-DE" sz="1800" b="0" dirty="0" err="1">
                <a:solidFill>
                  <a:srgbClr val="36544F"/>
                </a:solidFill>
              </a:rPr>
              <a:t>Renderzyklen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1800" b="0" dirty="0">
                <a:solidFill>
                  <a:srgbClr val="36544F"/>
                </a:solidFill>
              </a:rPr>
              <a:t>Eure Bundle-Size wird dadurch (etwas) größer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B76EB8E-ED06-2BD6-18C3-77D5C306A864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React Compiler: Verbesserte Performance durch weniger Rendern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9609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AF8F7D-34AE-27D3-8EE1-735BDA64C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40CF3C-CFCC-B49F-EAA1-4021C2446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A007AA-697F-A7B1-A420-5AB650828BE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Ihr müsst die </a:t>
            </a:r>
            <a:r>
              <a:rPr lang="de-DE" sz="2000" dirty="0">
                <a:solidFill>
                  <a:srgbClr val="36544F"/>
                </a:solidFill>
              </a:rPr>
              <a:t>Rules </a:t>
            </a:r>
            <a:r>
              <a:rPr lang="de-DE" sz="2000" dirty="0" err="1">
                <a:solidFill>
                  <a:srgbClr val="36544F"/>
                </a:solidFill>
              </a:rPr>
              <a:t>of</a:t>
            </a:r>
            <a:r>
              <a:rPr lang="de-DE" sz="2000" dirty="0">
                <a:solidFill>
                  <a:srgbClr val="36544F"/>
                </a:solidFill>
              </a:rPr>
              <a:t> React</a:t>
            </a:r>
            <a:r>
              <a:rPr lang="de-DE" sz="2000" b="0" dirty="0">
                <a:solidFill>
                  <a:srgbClr val="36544F"/>
                </a:solidFill>
              </a:rPr>
              <a:t> befolgen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  <a:latin typeface="Source Code Pro Medium" panose="020B0309030403020204" pitchFamily="34" charset="0"/>
              <a:ea typeface="Source Code Pro Medium" panose="020B0309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53205EC-3350-6465-440C-C60818DCDF19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React Compiler: Voraussetzungen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30277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DA667-338D-9ACC-14A9-8244BDF6F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8FA228-D06A-8FAA-6631-7C7493F4F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C3FA71F-219E-CEAA-5451-0F9F09F3D0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815925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Ihr müsst die </a:t>
            </a:r>
            <a:r>
              <a:rPr lang="de-DE" sz="2000" dirty="0">
                <a:solidFill>
                  <a:srgbClr val="36544F"/>
                </a:solidFill>
              </a:rPr>
              <a:t>Rules </a:t>
            </a:r>
            <a:r>
              <a:rPr lang="de-DE" sz="2000" dirty="0" err="1">
                <a:solidFill>
                  <a:srgbClr val="36544F"/>
                </a:solidFill>
              </a:rPr>
              <a:t>of</a:t>
            </a:r>
            <a:r>
              <a:rPr lang="de-DE" sz="2000" dirty="0">
                <a:solidFill>
                  <a:srgbClr val="36544F"/>
                </a:solidFill>
              </a:rPr>
              <a:t> React</a:t>
            </a:r>
            <a:r>
              <a:rPr lang="de-DE" sz="2000" b="0" dirty="0">
                <a:solidFill>
                  <a:srgbClr val="36544F"/>
                </a:solidFill>
              </a:rPr>
              <a:t> befolgen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Bevor ihr den Compiler verwendet, könnt ihr einen "</a:t>
            </a:r>
            <a:r>
              <a:rPr lang="de-DE" sz="2000" b="0" dirty="0" err="1">
                <a:solidFill>
                  <a:srgbClr val="36544F"/>
                </a:solidFill>
              </a:rPr>
              <a:t>Healthcheck</a:t>
            </a:r>
            <a:r>
              <a:rPr lang="de-DE" sz="2000" b="0" dirty="0">
                <a:solidFill>
                  <a:srgbClr val="36544F"/>
                </a:solidFill>
              </a:rPr>
              <a:t>" machen, ob eure Codebasis damit funktioniert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20000"/>
              </a:lnSpc>
              <a:spcAft>
                <a:spcPts val="600"/>
              </a:spcAft>
              <a:buNone/>
            </a:pPr>
            <a:r>
              <a:rPr lang="de-DE" sz="2000" b="0" dirty="0" err="1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npx</a:t>
            </a:r>
            <a:r>
              <a:rPr lang="de-DE" sz="2000" b="0" dirty="0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 </a:t>
            </a:r>
            <a:r>
              <a:rPr lang="de-DE" sz="2000" b="0" dirty="0" err="1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react-compiler-healthcheck@latest</a:t>
            </a:r>
            <a:endParaRPr lang="de-DE" sz="2000" b="0" dirty="0">
              <a:solidFill>
                <a:srgbClr val="36544F"/>
              </a:solidFill>
              <a:latin typeface="Source Code Pro Medium" panose="020B0309030403020204" pitchFamily="34" charset="0"/>
              <a:ea typeface="Source Code Pro Medium" panose="020B0309030403020204" pitchFamily="34" charset="0"/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D03CD42-FCF6-6058-D042-2564BDAD5351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React Compiler: Voraussetzungen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2265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C38F5-0D18-3C91-6379-296744C29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3D90B6-06A8-4AA8-9034-4FB9C6F4C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BD4CD5-5967-A959-AA57-EB85AE2EE4A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Ihr müsst die </a:t>
            </a:r>
            <a:r>
              <a:rPr lang="de-DE" sz="2000" dirty="0">
                <a:solidFill>
                  <a:srgbClr val="36544F"/>
                </a:solidFill>
              </a:rPr>
              <a:t>Rules </a:t>
            </a:r>
            <a:r>
              <a:rPr lang="de-DE" sz="2000" dirty="0" err="1">
                <a:solidFill>
                  <a:srgbClr val="36544F"/>
                </a:solidFill>
              </a:rPr>
              <a:t>of</a:t>
            </a:r>
            <a:r>
              <a:rPr lang="de-DE" sz="2000" dirty="0">
                <a:solidFill>
                  <a:srgbClr val="36544F"/>
                </a:solidFill>
              </a:rPr>
              <a:t> React</a:t>
            </a:r>
            <a:r>
              <a:rPr lang="de-DE" sz="2000" b="0" dirty="0">
                <a:solidFill>
                  <a:srgbClr val="36544F"/>
                </a:solidFill>
              </a:rPr>
              <a:t> befolgen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Bevor ihr den Compiler verwendet, könnt ihr einen "</a:t>
            </a:r>
            <a:r>
              <a:rPr lang="de-DE" sz="2000" b="0" dirty="0" err="1">
                <a:solidFill>
                  <a:srgbClr val="36544F"/>
                </a:solidFill>
              </a:rPr>
              <a:t>Healthcheck</a:t>
            </a:r>
            <a:r>
              <a:rPr lang="de-DE" sz="2000" b="0" dirty="0">
                <a:solidFill>
                  <a:srgbClr val="36544F"/>
                </a:solidFill>
              </a:rPr>
              <a:t>" machen, ob eure Codebasis damit funktioniert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Es gibt einzelne Bibliotheken, die mit dem Compiler nicht kompatibel sind.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20000"/>
              </a:lnSpc>
              <a:spcAft>
                <a:spcPts val="600"/>
              </a:spcAft>
              <a:buNone/>
            </a:pPr>
            <a:r>
              <a:rPr lang="de-DE" sz="2000" b="0" dirty="0" err="1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npx</a:t>
            </a:r>
            <a:r>
              <a:rPr lang="de-DE" sz="2000" b="0" dirty="0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 </a:t>
            </a:r>
            <a:r>
              <a:rPr lang="de-DE" sz="2000" b="0" dirty="0" err="1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react-compiler-healthcheck@latest</a:t>
            </a:r>
            <a:endParaRPr lang="de-DE" sz="2000" b="0" dirty="0">
              <a:solidFill>
                <a:srgbClr val="36544F"/>
              </a:solidFill>
              <a:latin typeface="Source Code Pro Medium" panose="020B0309030403020204" pitchFamily="34" charset="0"/>
              <a:ea typeface="Source Code Pro Medium" panose="020B0309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00397F68-CA49-B1C1-0D96-E117CBC036DA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React Compiler: Voraussetzungen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8582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8D7CE5-7B11-F413-9CEA-DF83D013B1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D7BFA9-66B8-41C1-D40F-357BBAB57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689281-CD6C-953A-D312-F1C57A7380F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Standalone</a:t>
            </a:r>
            <a:r>
              <a:rPr lang="de-DE" sz="2000" b="0" dirty="0">
                <a:solidFill>
                  <a:srgbClr val="36544F"/>
                </a:solidFill>
              </a:rPr>
              <a:t> App / </a:t>
            </a:r>
            <a:r>
              <a:rPr lang="de-DE" sz="2000" b="0" dirty="0" err="1">
                <a:solidFill>
                  <a:srgbClr val="36544F"/>
                </a:solidFill>
              </a:rPr>
              <a:t>IngredientsWidget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dirty="0" err="1"/>
              <a:t>Renderzyklen</a:t>
            </a:r>
            <a:r>
              <a:rPr lang="de-DE" sz="1700" dirty="0"/>
              <a:t> analysieren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Wie könnten wir optimieren? 🤔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Compiler in vite-Konfiguration einschalten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Was passiert? 🤔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dirty="0" err="1"/>
              <a:t>Dev</a:t>
            </a:r>
            <a:r>
              <a:rPr lang="de-DE" sz="1700" dirty="0"/>
              <a:t> Tools "Auto Memo"</a:t>
            </a:r>
            <a:endParaRPr lang="de-DE" sz="17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B1E0386-1CC9-CDBA-37D1-DFC476FD8852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Compiler: Demo </a:t>
            </a:r>
            <a:r>
              <a:rPr lang="de-DE" sz="2400" b="0" dirty="0">
                <a:solidFill>
                  <a:srgbClr val="36544F"/>
                </a:solidFill>
              </a:rPr>
              <a:t>🕵️‍♂️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92540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DBE981-5DEA-6EDE-D96E-633ABA038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91CA8EB-12D0-259A-FE10-9C072569E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2205F7A-C238-7BBA-56D3-425895E41262}"/>
              </a:ext>
            </a:extLst>
          </p:cNvPr>
          <p:cNvSpPr/>
          <p:nvPr/>
        </p:nvSpPr>
        <p:spPr>
          <a:xfrm>
            <a:off x="0" y="1463754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use</a:t>
            </a:r>
            <a:endParaRPr lang="de-DE" sz="12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7173AA2-A2AE-752A-DBBE-EDC9E0DC338F}"/>
              </a:ext>
            </a:extLst>
          </p:cNvPr>
          <p:cNvSpPr/>
          <p:nvPr/>
        </p:nvSpPr>
        <p:spPr>
          <a:xfrm>
            <a:off x="0" y="3198513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Funktion</a:t>
            </a:r>
            <a:endParaRPr lang="de-DE" sz="105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C8AB53E8-9D96-EF21-E280-2BFD06F938A2}"/>
              </a:ext>
            </a:extLst>
          </p:cNvPr>
          <p:cNvSpPr/>
          <p:nvPr/>
        </p:nvSpPr>
        <p:spPr>
          <a:xfrm>
            <a:off x="0" y="233619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React 19</a:t>
            </a:r>
            <a:endParaRPr lang="de-DE" sz="6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6196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9BD4D6-D289-B8A2-BF48-C5AAE8E6D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44A390-C2B6-A52D-8881-0F74E6038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AEBBF6-66DD-6C7F-8044-FE769CC8046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der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-Funktion kann auf "Ressourcen" zugegriffen werden:</a:t>
            </a:r>
          </a:p>
          <a:p>
            <a:pPr lvl="1"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Contexte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sz="2000" dirty="0" err="1"/>
              <a:t>Promises</a:t>
            </a:r>
            <a:endParaRPr lang="de-DE" sz="2000" dirty="0"/>
          </a:p>
          <a:p>
            <a:pPr lvl="1"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 marL="342900" lvl="1" indent="0">
              <a:spcAft>
                <a:spcPts val="600"/>
              </a:spcAft>
              <a:buNone/>
            </a:pPr>
            <a:endParaRPr lang="de-DE" sz="2000" dirty="0"/>
          </a:p>
          <a:p>
            <a:pPr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C9F7071-6D55-B26E-553D-D6F1C6C080D8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use</a:t>
            </a:r>
            <a:r>
              <a:rPr lang="de-DE" dirty="0"/>
              <a:t>-Funktion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93201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der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-Funktion kann auf "Ressourcen" zugegriffen werden:</a:t>
            </a:r>
          </a:p>
          <a:p>
            <a:pPr lvl="1"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Contexte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sz="2000" dirty="0" err="1"/>
              <a:t>Promises</a:t>
            </a:r>
            <a:endParaRPr lang="de-DE" sz="2000" dirty="0"/>
          </a:p>
          <a:p>
            <a:pPr lvl="1"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 Funktion ist </a:t>
            </a:r>
            <a:r>
              <a:rPr lang="de-DE" sz="2000" dirty="0">
                <a:solidFill>
                  <a:srgbClr val="36544F"/>
                </a:solidFill>
              </a:rPr>
              <a:t>kein Hook!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 marL="342900" lvl="1" indent="0">
              <a:spcAft>
                <a:spcPts val="600"/>
              </a:spcAft>
              <a:buNone/>
            </a:pPr>
            <a:endParaRPr lang="de-DE" sz="2000" dirty="0"/>
          </a:p>
          <a:p>
            <a:pPr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use</a:t>
            </a:r>
            <a:r>
              <a:rPr lang="de-DE" dirty="0"/>
              <a:t>-Funktion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38354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6268E-82A1-B46E-0762-0A64979AC7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36D1E-D25E-C871-5EA5-98D1215D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9D0249-E3AC-ACB7-CDCB-293E54B5379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der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-Funktion kann auf "Ressourcen" zugegriffen werden:</a:t>
            </a:r>
          </a:p>
          <a:p>
            <a:pPr lvl="1"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Contexte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sz="2000" dirty="0" err="1"/>
              <a:t>Promises</a:t>
            </a:r>
            <a:endParaRPr lang="de-DE" sz="2000" dirty="0"/>
          </a:p>
          <a:p>
            <a:pPr lvl="1"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 Funktion ist </a:t>
            </a:r>
            <a:r>
              <a:rPr lang="de-DE" sz="2000" dirty="0">
                <a:solidFill>
                  <a:srgbClr val="36544F"/>
                </a:solidFill>
              </a:rPr>
              <a:t>kein Hook!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-Funktion unterliegt nicht den "Rules </a:t>
            </a:r>
            <a:r>
              <a:rPr lang="de-DE" sz="2000" b="0" dirty="0" err="1">
                <a:solidFill>
                  <a:srgbClr val="36544F"/>
                </a:solidFill>
              </a:rPr>
              <a:t>of</a:t>
            </a:r>
            <a:r>
              <a:rPr lang="de-DE" sz="2000" b="0" dirty="0">
                <a:solidFill>
                  <a:srgbClr val="36544F"/>
                </a:solidFill>
              </a:rPr>
              <a:t> Hook"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Kann also z.B. in </a:t>
            </a:r>
            <a:r>
              <a:rPr lang="de-DE" sz="2000" dirty="0" err="1"/>
              <a:t>if</a:t>
            </a:r>
            <a:r>
              <a:rPr lang="de-DE" sz="2000" dirty="0"/>
              <a:t>-Abfragen verwendet werden</a:t>
            </a:r>
          </a:p>
          <a:p>
            <a:pPr marL="342900" lvl="1" indent="0">
              <a:spcAft>
                <a:spcPts val="600"/>
              </a:spcAft>
              <a:buNone/>
            </a:pPr>
            <a:endParaRPr lang="de-DE" sz="2000" dirty="0"/>
          </a:p>
          <a:p>
            <a:pPr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F76FE5D-5B64-CD4B-F436-FFEB1BC5150C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use</a:t>
            </a:r>
            <a:r>
              <a:rPr lang="de-DE" dirty="0"/>
              <a:t>-Funktion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920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E32A993-A45D-0128-242C-25D62831D08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164"/>
          <a:stretch/>
        </p:blipFill>
        <p:spPr>
          <a:xfrm>
            <a:off x="1271373" y="779893"/>
            <a:ext cx="6601254" cy="422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2837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0E59EB-D76D-DFD7-16B9-9881C5BF6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0751F2-FA50-5F6E-20B2-F9BB51D14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3D2C96-5628-92F4-A2BC-381883ACE3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createContext</a:t>
            </a:r>
            <a:r>
              <a:rPr lang="de-DE" sz="2000" b="0" dirty="0">
                <a:solidFill>
                  <a:srgbClr val="36544F"/>
                </a:solidFill>
              </a:rPr>
              <a:t> gibt jetzt direkt den Provider zurück</a:t>
            </a:r>
          </a:p>
          <a:p>
            <a:pPr lvl="1">
              <a:spcAft>
                <a:spcPts val="600"/>
              </a:spcAft>
            </a:pPr>
            <a:r>
              <a:rPr lang="de-DE" sz="1700" dirty="0" err="1"/>
              <a:t>MyContext.Provider</a:t>
            </a:r>
            <a:r>
              <a:rPr lang="de-DE" sz="1700" dirty="0"/>
              <a:t> damit überflüssig</a:t>
            </a:r>
          </a:p>
          <a:p>
            <a:pPr lvl="1"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MyContext.Consumer</a:t>
            </a:r>
            <a:r>
              <a:rPr lang="de-DE" sz="1700" b="0" dirty="0">
                <a:solidFill>
                  <a:srgbClr val="36544F"/>
                </a:solidFill>
              </a:rPr>
              <a:t> gibt es nicht mehr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Context</a:t>
            </a:r>
            <a:r>
              <a:rPr lang="de-DE" sz="2000" b="0" dirty="0">
                <a:solidFill>
                  <a:srgbClr val="36544F"/>
                </a:solidFill>
              </a:rPr>
              <a:t> kann mit der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-Funktion abgefragt werden</a:t>
            </a:r>
            <a:endParaRPr lang="de-DE" sz="2000" dirty="0"/>
          </a:p>
          <a:p>
            <a:pPr marL="342900" lvl="1" indent="0">
              <a:spcAft>
                <a:spcPts val="600"/>
              </a:spcAft>
              <a:buNone/>
            </a:pPr>
            <a:endParaRPr lang="de-DE" sz="2000" dirty="0"/>
          </a:p>
          <a:p>
            <a:pPr lvl="1">
              <a:spcAft>
                <a:spcPts val="600"/>
              </a:spcAft>
            </a:pPr>
            <a:endParaRPr lang="de-DE" sz="11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999FFD18-7D60-1694-393D-30471E3BDE47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Vereinfachungen beim </a:t>
            </a:r>
            <a:r>
              <a:rPr lang="de-DE" dirty="0" err="1"/>
              <a:t>Context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72307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5E876-533F-8834-765A-8B117911CD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92460B-AEBB-C80E-C28A-DD1FB5F72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B33CE3-49AD-5756-BB0D-5C03F4FC648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 marL="342900" lvl="1" indent="0">
              <a:spcAft>
                <a:spcPts val="600"/>
              </a:spcAft>
              <a:buNone/>
            </a:pPr>
            <a:endParaRPr lang="de-DE" sz="2000" dirty="0"/>
          </a:p>
          <a:p>
            <a:pPr>
              <a:spcAft>
                <a:spcPts val="600"/>
              </a:spcAft>
            </a:pPr>
            <a:r>
              <a:rPr lang="de-DE" sz="2800" b="0" dirty="0">
                <a:solidFill>
                  <a:srgbClr val="36544F"/>
                </a:solidFill>
              </a:rPr>
              <a:t>🕵️‍♂️ </a:t>
            </a:r>
            <a:r>
              <a:rPr lang="de-DE" sz="2800" b="0" dirty="0" err="1">
                <a:solidFill>
                  <a:srgbClr val="36544F"/>
                </a:solidFill>
              </a:rPr>
              <a:t>context</a:t>
            </a:r>
            <a:r>
              <a:rPr lang="de-DE" sz="2800" b="0" dirty="0">
                <a:solidFill>
                  <a:srgbClr val="36544F"/>
                </a:solidFill>
              </a:rPr>
              <a:t>/</a:t>
            </a:r>
            <a:r>
              <a:rPr lang="de-DE" sz="2800" b="0" dirty="0" err="1">
                <a:solidFill>
                  <a:srgbClr val="36544F"/>
                </a:solidFill>
              </a:rPr>
              <a:t>ContextApp</a:t>
            </a:r>
            <a:endParaRPr lang="de-DE" sz="28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Context</a:t>
            </a:r>
            <a:r>
              <a:rPr lang="de-DE" sz="2000" b="0" dirty="0">
                <a:solidFill>
                  <a:srgbClr val="36544F"/>
                </a:solidFill>
              </a:rPr>
              <a:t> erzeugen</a:t>
            </a:r>
          </a:p>
          <a:p>
            <a:pPr lvl="1"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Auf der Konsole das Rendern </a:t>
            </a:r>
            <a:r>
              <a:rPr lang="de-DE" sz="2000" dirty="0"/>
              <a:t>überprüfen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sz="2000" dirty="0"/>
              <a:t>In Price auf </a:t>
            </a:r>
            <a:r>
              <a:rPr lang="de-DE" sz="2000" dirty="0" err="1"/>
              <a:t>use</a:t>
            </a:r>
            <a:r>
              <a:rPr lang="de-DE" sz="2000" dirty="0"/>
              <a:t> umstellen</a:t>
            </a:r>
          </a:p>
          <a:p>
            <a:pPr lvl="1"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Auf der Konsole das Rendern </a:t>
            </a:r>
            <a:r>
              <a:rPr lang="de-DE" sz="2000" dirty="0"/>
              <a:t>überprüfen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endParaRPr lang="de-DE" sz="11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33C55A1-D9C3-EF62-8408-50C6B30F903F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Demo: </a:t>
            </a:r>
            <a:r>
              <a:rPr lang="de-DE" dirty="0" err="1"/>
              <a:t>use</a:t>
            </a:r>
            <a:r>
              <a:rPr lang="de-DE" dirty="0"/>
              <a:t>-Funktion und </a:t>
            </a:r>
            <a:r>
              <a:rPr lang="de-DE" dirty="0" err="1"/>
              <a:t>Context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4985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E5C16-144B-7BD4-C2C7-E826F390B9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DE2998-9CAD-0F93-216F-080AC8C14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AB8C19D-EBC7-04AC-9DFC-E69B8F0B5C6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 können wir auch auf </a:t>
            </a:r>
            <a:r>
              <a:rPr lang="de-DE" sz="2000" b="0" dirty="0" err="1">
                <a:solidFill>
                  <a:srgbClr val="36544F"/>
                </a:solidFill>
              </a:rPr>
              <a:t>Promises</a:t>
            </a:r>
            <a:r>
              <a:rPr lang="de-DE" sz="2000" b="0" dirty="0">
                <a:solidFill>
                  <a:srgbClr val="36544F"/>
                </a:solidFill>
              </a:rPr>
              <a:t> zugreifen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Das </a:t>
            </a:r>
            <a:r>
              <a:rPr lang="de-DE" sz="2000" b="0" dirty="0" err="1">
                <a:solidFill>
                  <a:srgbClr val="36544F"/>
                </a:solidFill>
              </a:rPr>
              <a:t>Promise</a:t>
            </a:r>
            <a:r>
              <a:rPr lang="de-DE" sz="2000" b="0" dirty="0">
                <a:solidFill>
                  <a:srgbClr val="36544F"/>
                </a:solidFill>
              </a:rPr>
              <a:t> muss aber über </a:t>
            </a:r>
            <a:r>
              <a:rPr lang="de-DE" sz="2000" b="0" dirty="0" err="1">
                <a:solidFill>
                  <a:srgbClr val="36544F"/>
                </a:solidFill>
              </a:rPr>
              <a:t>Renderzyklen</a:t>
            </a:r>
            <a:r>
              <a:rPr lang="de-DE" sz="2000" b="0" dirty="0">
                <a:solidFill>
                  <a:srgbClr val="36544F"/>
                </a:solidFill>
              </a:rPr>
              <a:t> hinweg stabil bleiben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Deswegen muss das in der Regel außerhalb der Komponenten erzeugt werden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Dazu nimmt man eine Bibliothek, z.B.</a:t>
            </a:r>
          </a:p>
          <a:p>
            <a:pPr lvl="1">
              <a:spcAft>
                <a:spcPts val="600"/>
              </a:spcAft>
            </a:pPr>
            <a:r>
              <a:rPr lang="de-DE" sz="2000" dirty="0" err="1"/>
              <a:t>TanStack</a:t>
            </a:r>
            <a:r>
              <a:rPr lang="de-DE" sz="2000" dirty="0"/>
              <a:t> Query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React Router </a:t>
            </a:r>
          </a:p>
          <a:p>
            <a:pPr lvl="1"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Router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2518EA3-4608-0D4C-1F2C-111F90130B95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use</a:t>
            </a:r>
            <a:r>
              <a:rPr lang="de-DE" dirty="0"/>
              <a:t>-Funktion mit </a:t>
            </a:r>
            <a:r>
              <a:rPr lang="de-DE" dirty="0" err="1"/>
              <a:t>Promises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03045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D51F5B-E68C-C217-05A7-37C64CF1C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D09E48-9B9E-3DC8-42ED-4B23659AFFC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3E729D"/>
          </a:solidFill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Exkurs: </a:t>
            </a:r>
            <a:r>
              <a:rPr lang="de-DE" dirty="0" err="1">
                <a:solidFill>
                  <a:srgbClr val="D4EBE9"/>
                </a:solidFill>
              </a:rPr>
              <a:t>TanStack</a:t>
            </a:r>
            <a:r>
              <a:rPr lang="de-DE" dirty="0">
                <a:solidFill>
                  <a:srgbClr val="D4EBE9"/>
                </a:solidFill>
              </a:rPr>
              <a:t> Router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9D10DC-647B-E0FB-8A97-B95A149D520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Vorgestellt 24.12.2023 🎄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Kernideen:</a:t>
            </a:r>
          </a:p>
          <a:p>
            <a:pPr lvl="1">
              <a:spcAft>
                <a:spcPts val="600"/>
              </a:spcAft>
            </a:pPr>
            <a:r>
              <a:rPr lang="de-DE" sz="2000" b="0" dirty="0"/>
              <a:t>File-basierte Routen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Typsicheres Routing</a:t>
            </a:r>
          </a:p>
          <a:p>
            <a:pPr lvl="1">
              <a:spcAft>
                <a:spcPts val="600"/>
              </a:spcAft>
            </a:pPr>
            <a:r>
              <a:rPr lang="de-DE" sz="2000" dirty="0" err="1"/>
              <a:t>Loader</a:t>
            </a:r>
            <a:r>
              <a:rPr lang="de-DE" sz="2000" dirty="0"/>
              <a:t> zum Laden der Daten (so früh wie möglich)</a:t>
            </a:r>
            <a:endParaRPr lang="de-DE" sz="2000" b="0" dirty="0"/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BB882A6A-A90E-D95F-C5BF-F7CF6F95F906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TanStack</a:t>
            </a:r>
            <a:r>
              <a:rPr lang="de-DE" dirty="0"/>
              <a:t> Router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31402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6F250-536D-AC10-5714-CC01350FB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DF4CB3-7984-3487-5236-3E08620CDC1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3E729D"/>
          </a:solidFill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Exkurs: </a:t>
            </a:r>
            <a:r>
              <a:rPr lang="de-DE" dirty="0" err="1">
                <a:solidFill>
                  <a:srgbClr val="D4EBE9"/>
                </a:solidFill>
              </a:rPr>
              <a:t>TanStack</a:t>
            </a:r>
            <a:r>
              <a:rPr lang="de-DE" dirty="0">
                <a:solidFill>
                  <a:srgbClr val="D4EBE9"/>
                </a:solidFill>
              </a:rPr>
              <a:t> Router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C01BBAC-7591-F686-A958-62A9241981C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RouterApp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Rezept-Liste zeigen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Route-Code für einzelnes Rezept anlegen ($</a:t>
            </a:r>
            <a:r>
              <a:rPr lang="de-DE" sz="2000" b="0" dirty="0" err="1">
                <a:solidFill>
                  <a:srgbClr val="36544F"/>
                </a:solidFill>
              </a:rPr>
              <a:t>recipeId</a:t>
            </a:r>
            <a:r>
              <a:rPr lang="de-DE" sz="2000" b="0" dirty="0">
                <a:solidFill>
                  <a:srgbClr val="36544F"/>
                </a:solidFill>
              </a:rPr>
              <a:t>/</a:t>
            </a:r>
            <a:r>
              <a:rPr lang="de-DE" sz="2000" b="0" dirty="0" err="1">
                <a:solidFill>
                  <a:srgbClr val="36544F"/>
                </a:solidFill>
              </a:rPr>
              <a:t>index.tsx</a:t>
            </a:r>
            <a:r>
              <a:rPr lang="de-DE" sz="2000" b="0" dirty="0">
                <a:solidFill>
                  <a:srgbClr val="36544F"/>
                </a:solidFill>
              </a:rPr>
              <a:t>)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</a:t>
            </a:r>
            <a:r>
              <a:rPr lang="de-DE" sz="2000" b="0" dirty="0" err="1">
                <a:solidFill>
                  <a:srgbClr val="36544F"/>
                </a:solidFill>
              </a:rPr>
              <a:t>RecipeCard</a:t>
            </a:r>
            <a:r>
              <a:rPr lang="de-DE" sz="2000" b="0" dirty="0">
                <a:solidFill>
                  <a:srgbClr val="36544F"/>
                </a:solidFill>
              </a:rPr>
              <a:t> Link zum Rezept (Typsicherheit!)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</a:t>
            </a:r>
            <a:r>
              <a:rPr lang="de-DE" sz="2000" b="0" dirty="0" err="1">
                <a:solidFill>
                  <a:srgbClr val="36544F"/>
                </a:solidFill>
              </a:rPr>
              <a:t>tli</a:t>
            </a:r>
            <a:r>
              <a:rPr lang="de-DE" sz="2000" b="0" dirty="0">
                <a:solidFill>
                  <a:srgbClr val="36544F"/>
                </a:solidFill>
              </a:rPr>
              <a:t> und </a:t>
            </a:r>
            <a:r>
              <a:rPr lang="de-DE" sz="2000" b="0" dirty="0" err="1">
                <a:solidFill>
                  <a:srgbClr val="36544F"/>
                </a:solidFill>
              </a:rPr>
              <a:t>loader</a:t>
            </a:r>
            <a:r>
              <a:rPr lang="de-DE" sz="2000" b="0" dirty="0">
                <a:solidFill>
                  <a:srgbClr val="36544F"/>
                </a:solidFill>
              </a:rPr>
              <a:t> mit </a:t>
            </a:r>
            <a:r>
              <a:rPr lang="de-DE" sz="2000" b="0" dirty="0" err="1">
                <a:solidFill>
                  <a:srgbClr val="36544F"/>
                </a:solidFill>
              </a:rPr>
              <a:t>params</a:t>
            </a:r>
            <a:r>
              <a:rPr lang="de-DE" sz="2000" b="0" dirty="0">
                <a:solidFill>
                  <a:srgbClr val="36544F"/>
                </a:solidFill>
              </a:rPr>
              <a:t> und Ausgabe </a:t>
            </a:r>
            <a:r>
              <a:rPr lang="de-DE" sz="2000" b="0" dirty="0" err="1">
                <a:solidFill>
                  <a:srgbClr val="36544F"/>
                </a:solidFill>
              </a:rPr>
              <a:t>RecipeId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/>
          </a:p>
          <a:p>
            <a:pPr>
              <a:spcAft>
                <a:spcPts val="600"/>
              </a:spcAft>
            </a:pPr>
            <a:endParaRPr lang="de-DE" sz="2000" b="0" dirty="0"/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D148570-18AD-A444-BA8E-42B05C280FC6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TanStack</a:t>
            </a:r>
            <a:r>
              <a:rPr lang="de-DE" dirty="0"/>
              <a:t> Router - Demo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5056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78E08-36F8-3D13-0334-BDE8771B8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5A53E3-C16C-A143-080F-EDE0233C76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RouterApp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Route-Code für einzelnes Rezept implementieren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Suspense um beide Komponenten und einzeln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</a:t>
            </a:r>
            <a:r>
              <a:rPr lang="de-DE" sz="2000" b="0" dirty="0" err="1">
                <a:solidFill>
                  <a:srgbClr val="36544F"/>
                </a:solidFill>
              </a:rPr>
              <a:t>ErrorBoundary</a:t>
            </a:r>
            <a:r>
              <a:rPr lang="de-DE" sz="2000" b="0" dirty="0">
                <a:solidFill>
                  <a:srgbClr val="36544F"/>
                </a:solidFill>
              </a:rPr>
              <a:t> für not-</a:t>
            </a:r>
            <a:r>
              <a:rPr lang="de-DE" sz="2000" b="0" dirty="0" err="1">
                <a:solidFill>
                  <a:srgbClr val="36544F"/>
                </a:solidFill>
              </a:rPr>
              <a:t>found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/>
          </a:p>
          <a:p>
            <a:pPr>
              <a:spcAft>
                <a:spcPts val="600"/>
              </a:spcAft>
            </a:pPr>
            <a:endParaRPr lang="de-DE" sz="2000" b="0" dirty="0"/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9DAE6AA-A7D8-9602-15D7-E4025176459A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Demo: </a:t>
            </a:r>
            <a:r>
              <a:rPr lang="de-DE" dirty="0" err="1"/>
              <a:t>use</a:t>
            </a:r>
            <a:r>
              <a:rPr lang="de-DE" dirty="0"/>
              <a:t>-Funktion mit </a:t>
            </a:r>
            <a:r>
              <a:rPr lang="de-DE" dirty="0" err="1"/>
              <a:t>Promise</a:t>
            </a:r>
            <a:r>
              <a:rPr lang="de-DE" dirty="0"/>
              <a:t> vom </a:t>
            </a:r>
            <a:r>
              <a:rPr lang="de-DE" dirty="0" err="1"/>
              <a:t>TanStack</a:t>
            </a:r>
            <a:r>
              <a:rPr lang="de-DE" dirty="0"/>
              <a:t> Router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9FA184D1-6135-DD8A-EF74-5CFB61B35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</a:t>
            </a:r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</p:spTree>
    <p:extLst>
      <p:ext uri="{BB962C8B-B14F-4D97-AF65-F5344CB8AC3E}">
        <p14:creationId xmlns:p14="http://schemas.microsoft.com/office/powerpoint/2010/main" val="41883344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171E06-A6A3-264D-6718-13BD4EF01A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3232F5-F3D1-8698-5407-CB35D8FCD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012CEB-D653-1CA8-1F48-22B26672E5B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ehemals React Query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FA75F8F-894A-A3ED-703E-7EEB7BF22017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Modernes Data </a:t>
            </a:r>
            <a:r>
              <a:rPr lang="de-DE" dirty="0" err="1"/>
              <a:t>Fetching</a:t>
            </a:r>
            <a:r>
              <a:rPr lang="de-DE" dirty="0"/>
              <a:t>: </a:t>
            </a:r>
            <a:r>
              <a:rPr lang="de-DE" dirty="0" err="1"/>
              <a:t>TanStack</a:t>
            </a:r>
            <a:r>
              <a:rPr lang="de-DE" dirty="0"/>
              <a:t> Query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3475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B5137-268B-A18C-6416-081FD3493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680132-3925-8AE8-05F6-DF25F2297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BB46E8-AE15-5DF0-CCBE-BAA20743109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ehemals React Query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globaler Cache für alle Daten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0EA6E98A-EF29-4C87-1FA6-3394E453D89F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Modernes Data </a:t>
            </a:r>
            <a:r>
              <a:rPr lang="de-DE" dirty="0" err="1"/>
              <a:t>Fetching</a:t>
            </a:r>
            <a:r>
              <a:rPr lang="de-DE" dirty="0"/>
              <a:t>: </a:t>
            </a:r>
            <a:r>
              <a:rPr lang="de-DE" dirty="0" err="1"/>
              <a:t>TanStack</a:t>
            </a:r>
            <a:r>
              <a:rPr lang="de-DE" dirty="0"/>
              <a:t> Query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6309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EFB1C-37C8-8375-041D-849978C73C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BBB5FC-B262-AD06-B892-BA84CCFB0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AA0C6B-ABB3-C2C0-CFBD-6B9A29D2D8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ehemals React Query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globaler Cache für alle Daten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Nie mehr </a:t>
            </a:r>
            <a:r>
              <a:rPr lang="de-DE" sz="2000" b="0" dirty="0" err="1">
                <a:solidFill>
                  <a:srgbClr val="36544F"/>
                </a:solidFill>
              </a:rPr>
              <a:t>useEffect</a:t>
            </a:r>
            <a:r>
              <a:rPr lang="de-DE" sz="2000" b="0" dirty="0">
                <a:solidFill>
                  <a:srgbClr val="36544F"/>
                </a:solidFill>
              </a:rPr>
              <a:t> 🥳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EF5394E-ED08-BAE2-C652-95469D0AC386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Modernes Data </a:t>
            </a:r>
            <a:r>
              <a:rPr lang="de-DE" dirty="0" err="1"/>
              <a:t>Fetching</a:t>
            </a:r>
            <a:r>
              <a:rPr lang="de-DE" dirty="0"/>
              <a:t>: </a:t>
            </a:r>
            <a:r>
              <a:rPr lang="de-DE" dirty="0" err="1"/>
              <a:t>TanStack</a:t>
            </a:r>
            <a:r>
              <a:rPr lang="de-DE" dirty="0"/>
              <a:t> Query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4432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664ED-F0E1-C3D4-2318-C6FB08B06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EE4CBA-5B6F-1405-58A2-EBEFC45B0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FBDF9D-6378-B647-1057-D75DA7F369D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ehemals React Query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globaler Cache für alle Daten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Nie mehr </a:t>
            </a:r>
            <a:r>
              <a:rPr lang="de-DE" sz="2000" b="0" dirty="0" err="1">
                <a:solidFill>
                  <a:srgbClr val="36544F"/>
                </a:solidFill>
              </a:rPr>
              <a:t>useEffect</a:t>
            </a:r>
            <a:r>
              <a:rPr lang="de-DE" sz="2000" b="0" dirty="0">
                <a:solidFill>
                  <a:srgbClr val="36544F"/>
                </a:solidFill>
              </a:rPr>
              <a:t> 🥳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Unterstützung für Suspense und Fehlerbehandlung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CDB3DAF-8F02-147C-F6C8-5ECD59856E52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Modernes Data </a:t>
            </a:r>
            <a:r>
              <a:rPr lang="de-DE" dirty="0" err="1"/>
              <a:t>Fetching</a:t>
            </a:r>
            <a:r>
              <a:rPr lang="de-DE" dirty="0"/>
              <a:t>: </a:t>
            </a:r>
            <a:r>
              <a:rPr lang="de-DE" dirty="0" err="1"/>
              <a:t>TanStack</a:t>
            </a:r>
            <a:r>
              <a:rPr lang="de-DE" dirty="0"/>
              <a:t> Query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44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1FBA15-6D86-36E1-C26F-23419DD46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6C55A99-2696-9C1F-8CF6-3EB78FB03D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164"/>
          <a:stretch/>
        </p:blipFill>
        <p:spPr>
          <a:xfrm>
            <a:off x="1271373" y="779893"/>
            <a:ext cx="6601254" cy="422322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BDA3AA7-DA48-55B8-B2D9-AAE9BCBE4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5ED9939-0AB6-A2BE-847F-B51C37556BA2}"/>
              </a:ext>
            </a:extLst>
          </p:cNvPr>
          <p:cNvSpPr txBox="1"/>
          <p:nvPr/>
        </p:nvSpPr>
        <p:spPr>
          <a:xfrm rot="20880915">
            <a:off x="3627669" y="3416045"/>
            <a:ext cx="1888659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5400" b="1" dirty="0">
                <a:latin typeface="Candara" panose="020E0502030303020204" pitchFamily="34" charset="0"/>
              </a:rPr>
              <a:t>Nö 😢</a:t>
            </a:r>
          </a:p>
        </p:txBody>
      </p:sp>
    </p:spTree>
    <p:extLst>
      <p:ext uri="{BB962C8B-B14F-4D97-AF65-F5344CB8AC3E}">
        <p14:creationId xmlns:p14="http://schemas.microsoft.com/office/powerpoint/2010/main" val="37213154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91DF4-924A-B18C-5BEE-FEAA39F2E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07970A-D68D-F176-4E87-9B9957D42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96D4B5-036C-B389-DF44-3D8BBC2DC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ehemals React Query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globaler Cache für alle Daten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Nie mehr </a:t>
            </a:r>
            <a:r>
              <a:rPr lang="de-DE" sz="2000" b="0" dirty="0" err="1">
                <a:solidFill>
                  <a:srgbClr val="36544F"/>
                </a:solidFill>
              </a:rPr>
              <a:t>useEffect</a:t>
            </a:r>
            <a:r>
              <a:rPr lang="de-DE" sz="2000" b="0" dirty="0">
                <a:solidFill>
                  <a:srgbClr val="36544F"/>
                </a:solidFill>
              </a:rPr>
              <a:t> 🥳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Unterstützung für Suspense und Fehlerbehandlung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Hohe Typsicherheit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425FC1C-DE50-EFAD-05FB-6DEC390DF78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Modernes Data </a:t>
            </a:r>
            <a:r>
              <a:rPr lang="de-DE" dirty="0" err="1"/>
              <a:t>Fetching</a:t>
            </a:r>
            <a:r>
              <a:rPr lang="de-DE" dirty="0"/>
              <a:t>: </a:t>
            </a:r>
            <a:r>
              <a:rPr lang="de-DE" dirty="0" err="1"/>
              <a:t>TanStack</a:t>
            </a:r>
            <a:r>
              <a:rPr lang="de-DE" dirty="0"/>
              <a:t> Query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32860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D3F6DF-E04A-B76A-B755-D075D866F0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4EBB07-5DE7-7A08-47AB-8B6A2BD1F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BBC339-8A25-3D73-856C-97F8B526DF9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useSuspenseQuery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ky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zod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Query </a:t>
            </a:r>
            <a:r>
              <a:rPr lang="de-DE" sz="2000" b="0" dirty="0" err="1">
                <a:solidFill>
                  <a:srgbClr val="36544F"/>
                </a:solidFill>
              </a:rPr>
              <a:t>DevTools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Caching (</a:t>
            </a:r>
            <a:r>
              <a:rPr lang="de-DE" sz="2000" b="0" dirty="0" err="1">
                <a:solidFill>
                  <a:srgbClr val="36544F"/>
                </a:solidFill>
              </a:rPr>
              <a:t>RouterApp.tsx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refetchOnMount</a:t>
            </a:r>
            <a:r>
              <a:rPr lang="de-DE" sz="2000" b="0" dirty="0">
                <a:solidFill>
                  <a:srgbClr val="36544F"/>
                </a:solidFill>
              </a:rPr>
              <a:t> = </a:t>
            </a:r>
            <a:r>
              <a:rPr lang="de-DE" sz="2000" b="0" dirty="0" err="1">
                <a:solidFill>
                  <a:srgbClr val="36544F"/>
                </a:solidFill>
              </a:rPr>
              <a:t>true</a:t>
            </a:r>
            <a:r>
              <a:rPr lang="de-DE" sz="2000" b="0" dirty="0">
                <a:solidFill>
                  <a:srgbClr val="36544F"/>
                </a:solidFill>
              </a:rPr>
              <a:t>)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FE94686-1BC2-01F0-E210-ACEEBEA39FD6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Demo: </a:t>
            </a:r>
            <a:r>
              <a:rPr lang="de-DE" dirty="0" err="1"/>
              <a:t>TanStack</a:t>
            </a:r>
            <a:r>
              <a:rPr lang="de-DE" dirty="0"/>
              <a:t> Query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3949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94C212-F3B9-62E8-BAAA-82C9175AA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AD031F-DDD0-C41D-FFB1-670BF4A07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4D03FD-6CBA-E192-6C92-0475DBD5802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Netzwerkanalyse mit zwei </a:t>
            </a:r>
            <a:r>
              <a:rPr lang="de-DE" sz="2000" b="0" dirty="0" err="1">
                <a:solidFill>
                  <a:srgbClr val="36544F"/>
                </a:solidFill>
              </a:rPr>
              <a:t>Requests</a:t>
            </a:r>
            <a:endParaRPr lang="de-DE" sz="24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3AC5A02-C165-4508-AF4C-E0AA094A78F6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Grund für die Verzögerung: Das "Suspense Drama"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33E5E57-93ED-410E-322E-AD507DC08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6234" y="1204289"/>
            <a:ext cx="3602470" cy="376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2117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F87116-642F-CA9F-05C8-EAD7DE33E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B84BEE-7771-48C9-6674-6654FEDBB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3A4C99-A7C2-E54F-456F-55C523EBEE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Zwei &lt;Recipe /&gt;-Komponenten parallel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Like Button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useLikeMutation</a:t>
            </a:r>
            <a:r>
              <a:rPr lang="de-DE" sz="2000" b="0" dirty="0">
                <a:solidFill>
                  <a:srgbClr val="36544F"/>
                </a:solidFill>
              </a:rPr>
              <a:t> (</a:t>
            </a:r>
            <a:r>
              <a:rPr lang="de-DE" sz="2000" b="0" dirty="0" err="1">
                <a:solidFill>
                  <a:srgbClr val="36544F"/>
                </a:solidFill>
              </a:rPr>
              <a:t>use-queries.ts</a:t>
            </a:r>
            <a:r>
              <a:rPr lang="de-DE" sz="2000" b="0" dirty="0">
                <a:solidFill>
                  <a:srgbClr val="36544F"/>
                </a:solidFill>
              </a:rPr>
              <a:t>)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Aktualisieren des Caches mit </a:t>
            </a:r>
            <a:r>
              <a:rPr lang="de-DE" sz="2000" dirty="0" err="1"/>
              <a:t>invalidateQueries</a:t>
            </a:r>
            <a:endParaRPr lang="de-DE" sz="2000" dirty="0"/>
          </a:p>
          <a:p>
            <a:pPr lvl="1"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Direktes Aktualisieren des Caches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A1C47B3-7F26-BDE8-A2E7-E555FDC7F26C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Code: </a:t>
            </a:r>
            <a:r>
              <a:rPr lang="de-DE" dirty="0" err="1"/>
              <a:t>TanStack</a:t>
            </a:r>
            <a:r>
              <a:rPr lang="de-DE" dirty="0"/>
              <a:t> Query - </a:t>
            </a:r>
            <a:r>
              <a:rPr lang="de-DE" dirty="0" err="1"/>
              <a:t>Mutations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7607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8DDBA3-4FE1-9068-21E5-FB12D7FD70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AC78770-B2BD-1C47-3ADA-1FB9A8BC3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A3576A2-AFD4-984C-AF1C-9151DAD0C177}"/>
              </a:ext>
            </a:extLst>
          </p:cNvPr>
          <p:cNvSpPr/>
          <p:nvPr/>
        </p:nvSpPr>
        <p:spPr>
          <a:xfrm>
            <a:off x="0" y="1463754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12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8B74580F-5087-F6C3-E577-4B6582F1E678}"/>
              </a:ext>
            </a:extLst>
          </p:cNvPr>
          <p:cNvSpPr/>
          <p:nvPr/>
        </p:nvSpPr>
        <p:spPr>
          <a:xfrm>
            <a:off x="0" y="233619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React 2024/2025</a:t>
            </a:r>
            <a:endParaRPr lang="de-DE" sz="6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0677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6BC4E7-C3A4-E3A4-508B-72F80437B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99104F-1D35-B79D-7077-8B131833F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B03BFD-227E-6FDA-3A25-CAC5589A62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Schwerpunkt eher auf </a:t>
            </a:r>
            <a:r>
              <a:rPr lang="de-DE" sz="2000" b="0" dirty="0" err="1">
                <a:solidFill>
                  <a:srgbClr val="36544F"/>
                </a:solidFill>
              </a:rPr>
              <a:t>Fullstack</a:t>
            </a:r>
            <a:r>
              <a:rPr lang="de-DE" sz="2000" b="0" dirty="0">
                <a:solidFill>
                  <a:srgbClr val="36544F"/>
                </a:solidFill>
              </a:rPr>
              <a:t>-Themen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0260F8C-47C6-679C-292C-28576252A43F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React 19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9477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2192D5-8B05-E85B-5E78-8C6240EB2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5293C1-4B05-33D7-94A2-D279B78A3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6248D93-85CA-804F-7A8E-4E318114359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Schwerpunkt eher auf </a:t>
            </a:r>
            <a:r>
              <a:rPr lang="de-DE" sz="2000" b="0" dirty="0" err="1">
                <a:solidFill>
                  <a:srgbClr val="36544F"/>
                </a:solidFill>
              </a:rPr>
              <a:t>Fullstack</a:t>
            </a:r>
            <a:r>
              <a:rPr lang="de-DE" sz="2000" b="0" dirty="0">
                <a:solidFill>
                  <a:srgbClr val="36544F"/>
                </a:solidFill>
              </a:rPr>
              <a:t>-Themen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Aber auch für die SPA-Entwicklung gibt es "nette" Features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B2DB253-33A8-A96C-5E61-083C96F6FE4A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React 19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8153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E2AF0-CB3B-69CA-DE5F-4D1E877D9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0E4C30-3422-6E2A-EC3A-E25941A33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2DC0AE-C068-ACAB-077A-D41CF14370C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Schwerpunkt eher auf </a:t>
            </a:r>
            <a:r>
              <a:rPr lang="de-DE" sz="2000" b="0" dirty="0" err="1">
                <a:solidFill>
                  <a:srgbClr val="36544F"/>
                </a:solidFill>
              </a:rPr>
              <a:t>Fullstack</a:t>
            </a:r>
            <a:r>
              <a:rPr lang="de-DE" sz="2000" b="0" dirty="0">
                <a:solidFill>
                  <a:srgbClr val="36544F"/>
                </a:solidFill>
              </a:rPr>
              <a:t>-Themen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Aber auch für die SPA-Entwicklung gibt es "nette" Features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Insgesamt Fokus auf Performanz bzw. das "Gefühl" von Performance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7B1018B-75B7-A10E-59D9-6EF43C9E440F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React 19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60997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3BD73E-6537-4904-8E41-C5BFE3F96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9A9D27-FD5D-EA8C-80EA-CB4C7DE18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4FF64E-D475-D90B-3B2A-B4705680F41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Immer mehr Typsicherheit, TypeScript und </a:t>
            </a:r>
            <a:r>
              <a:rPr lang="de-DE" sz="2000" b="0" dirty="0" err="1">
                <a:solidFill>
                  <a:srgbClr val="36544F"/>
                </a:solidFill>
              </a:rPr>
              <a:t>zod</a:t>
            </a:r>
            <a:r>
              <a:rPr lang="de-DE" sz="2000" b="0" dirty="0">
                <a:solidFill>
                  <a:srgbClr val="36544F"/>
                </a:solidFill>
              </a:rPr>
              <a:t> sei dank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C81ADB4-D6CD-B490-E4EE-71C1FC9F523C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Ökosystem: Data </a:t>
            </a:r>
            <a:r>
              <a:rPr lang="de-DE" dirty="0" err="1"/>
              <a:t>Fetching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436245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9B70F6-15FF-A87F-F98B-C62B2E107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36D76C-3899-DA1A-22B8-6BCC7F981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81069DE-B0A5-2F14-925F-7E319E29DE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Immer mehr Typsicherheit, TypeScript und </a:t>
            </a:r>
            <a:r>
              <a:rPr lang="de-DE" sz="2000" b="0" dirty="0" err="1">
                <a:solidFill>
                  <a:srgbClr val="36544F"/>
                </a:solidFill>
              </a:rPr>
              <a:t>zod</a:t>
            </a:r>
            <a:r>
              <a:rPr lang="de-DE" sz="2000" b="0" dirty="0">
                <a:solidFill>
                  <a:srgbClr val="36544F"/>
                </a:solidFill>
              </a:rPr>
              <a:t> sei dank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Query ist de-facto-Standard für Data </a:t>
            </a:r>
            <a:r>
              <a:rPr lang="de-DE" sz="2000" b="0" dirty="0" err="1">
                <a:solidFill>
                  <a:srgbClr val="36544F"/>
                </a:solidFill>
              </a:rPr>
              <a:t>Fetching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8BEDFE9-35B4-DEAC-71BB-5C218EDAC66C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Ökosystem: Data </a:t>
            </a:r>
            <a:r>
              <a:rPr lang="de-DE" dirty="0" err="1"/>
              <a:t>Fetching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6644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3B9AA5-4099-10BE-A710-9C7F3F1F3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AE5267-7706-A09F-0D75-EB155BB44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4FE379-38B5-E1E0-082E-20A89FAD34E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8768860" cy="3608233"/>
          </a:xfrm>
        </p:spPr>
        <p:txBody>
          <a:bodyPr>
            <a:normAutofit fontScale="92500" lnSpcReduction="10000"/>
          </a:bodyPr>
          <a:lstStyle/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Ihr könnt die Version aber schon installieren und verwenden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Siehe dazu: </a:t>
            </a:r>
            <a:r>
              <a:rPr lang="de-DE" sz="2000" dirty="0">
                <a:hlinkClick r:id="rId2"/>
              </a:rPr>
              <a:t>https://react.dev/blog/2024/04/25/react-19-upgrade-guide</a:t>
            </a:r>
            <a:endParaRPr lang="de-DE" sz="2000" dirty="0"/>
          </a:p>
          <a:p>
            <a:pPr lvl="1"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Doku: </a:t>
            </a:r>
            <a:r>
              <a:rPr lang="de-DE" sz="2000" b="0" dirty="0">
                <a:solidFill>
                  <a:srgbClr val="36544F"/>
                </a:solidFill>
                <a:hlinkClick r:id="rId3"/>
              </a:rPr>
              <a:t>https://19.react.dev/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</a:p>
          <a:p>
            <a:pPr>
              <a:spcAft>
                <a:spcPts val="600"/>
              </a:spcAft>
            </a:pPr>
            <a:endParaRPr lang="de-DE" sz="24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F064FC-AE7E-7A89-DB8E-74E29F01CF5E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Release </a:t>
            </a:r>
            <a:r>
              <a:rPr lang="de-DE" dirty="0" err="1"/>
              <a:t>Candidate</a:t>
            </a:r>
            <a:r>
              <a:rPr lang="de-DE" dirty="0"/>
              <a:t> (seit April!)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3500977-1F46-5F66-386D-9C98B3A43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60" y="1415551"/>
            <a:ext cx="7772400" cy="196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9407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3357D2-764F-D205-C324-8A6922D24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4CF773-EA65-FDB7-54A0-516958324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986D33-956D-21E7-73C6-5FCCBBBE97E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Immer mehr Typsicherheit, TypeScript und </a:t>
            </a:r>
            <a:r>
              <a:rPr lang="de-DE" sz="2000" b="0" dirty="0" err="1">
                <a:solidFill>
                  <a:srgbClr val="36544F"/>
                </a:solidFill>
              </a:rPr>
              <a:t>zod</a:t>
            </a:r>
            <a:r>
              <a:rPr lang="de-DE" sz="2000" b="0" dirty="0">
                <a:solidFill>
                  <a:srgbClr val="36544F"/>
                </a:solidFill>
              </a:rPr>
              <a:t> sei dank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Query ist de-facto-Standard für Data </a:t>
            </a:r>
            <a:r>
              <a:rPr lang="de-DE" sz="2000" b="0" dirty="0" err="1">
                <a:solidFill>
                  <a:srgbClr val="36544F"/>
                </a:solidFill>
              </a:rPr>
              <a:t>Fetching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sz="2000" dirty="0"/>
              <a:t>(es sei denn, man verwendet </a:t>
            </a:r>
            <a:r>
              <a:rPr lang="de-DE" sz="2000" dirty="0" err="1"/>
              <a:t>Redux</a:t>
            </a:r>
            <a:r>
              <a:rPr lang="de-DE" sz="2000" dirty="0"/>
              <a:t> oder GraphQL)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4C59AD7-F0FA-371E-B589-3DF804280EC5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Ökosystem: Data </a:t>
            </a:r>
            <a:r>
              <a:rPr lang="de-DE" dirty="0" err="1"/>
              <a:t>Fetching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8865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C3CF90-7A64-DB1C-5011-F2CA90A66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195ACD-030A-B504-369B-F1CD77D9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80692B-0E44-D8D5-C541-E3F48DF0C85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Immer mehr Typsicherheit, TypeScript und </a:t>
            </a:r>
            <a:r>
              <a:rPr lang="de-DE" sz="2000" b="0" dirty="0" err="1">
                <a:solidFill>
                  <a:srgbClr val="36544F"/>
                </a:solidFill>
              </a:rPr>
              <a:t>zod</a:t>
            </a:r>
            <a:r>
              <a:rPr lang="de-DE" sz="2000" b="0" dirty="0">
                <a:solidFill>
                  <a:srgbClr val="36544F"/>
                </a:solidFill>
              </a:rPr>
              <a:t> sei dank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Query ist de-facto-Standard für Data </a:t>
            </a:r>
            <a:r>
              <a:rPr lang="de-DE" sz="2000" b="0" dirty="0" err="1">
                <a:solidFill>
                  <a:srgbClr val="36544F"/>
                </a:solidFill>
              </a:rPr>
              <a:t>Fetching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sz="2000" dirty="0"/>
              <a:t>(es sei denn, man verwendet </a:t>
            </a:r>
            <a:r>
              <a:rPr lang="de-DE" sz="2000" dirty="0" err="1"/>
              <a:t>Redux</a:t>
            </a:r>
            <a:r>
              <a:rPr lang="de-DE" sz="2000" dirty="0"/>
              <a:t> oder GraphQL)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useEffect</a:t>
            </a:r>
            <a:r>
              <a:rPr lang="de-DE" sz="2000" b="0" dirty="0">
                <a:solidFill>
                  <a:srgbClr val="36544F"/>
                </a:solidFill>
              </a:rPr>
              <a:t> wird immer weniger benötigt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053EC4C6-ACA8-837F-9A12-7584CA6578FB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Ökosystem: Data </a:t>
            </a:r>
            <a:r>
              <a:rPr lang="de-DE" dirty="0" err="1"/>
              <a:t>Fetching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822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FEB93F-6F53-FDED-C594-E15B4DE83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1C8814-13B2-6B53-3934-D9751BAE7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9BB6BD-89D6-1AF1-6971-FA619729FA2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Immer mehr Typsicherheit, TypeScript und </a:t>
            </a:r>
            <a:r>
              <a:rPr lang="de-DE" sz="2000" b="0" dirty="0" err="1">
                <a:solidFill>
                  <a:srgbClr val="36544F"/>
                </a:solidFill>
              </a:rPr>
              <a:t>zod</a:t>
            </a:r>
            <a:r>
              <a:rPr lang="de-DE" sz="2000" b="0" dirty="0">
                <a:solidFill>
                  <a:srgbClr val="36544F"/>
                </a:solidFill>
              </a:rPr>
              <a:t> sei dank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Query ist de-facto-Standard für Data </a:t>
            </a:r>
            <a:r>
              <a:rPr lang="de-DE" sz="2000" b="0" dirty="0" err="1">
                <a:solidFill>
                  <a:srgbClr val="36544F"/>
                </a:solidFill>
              </a:rPr>
              <a:t>Fetching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sz="2000" dirty="0"/>
              <a:t>(es sei denn, man verwendet </a:t>
            </a:r>
            <a:r>
              <a:rPr lang="de-DE" sz="2000" dirty="0" err="1"/>
              <a:t>Redux</a:t>
            </a:r>
            <a:r>
              <a:rPr lang="de-DE" sz="2000" dirty="0"/>
              <a:t> oder GraphQL)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useEffect</a:t>
            </a:r>
            <a:r>
              <a:rPr lang="de-DE" sz="2000" b="0" dirty="0">
                <a:solidFill>
                  <a:srgbClr val="36544F"/>
                </a:solidFill>
              </a:rPr>
              <a:t> wird immer weniger benötigt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Man bekommt alle Features, die man für serverseitige Daten benötigt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1667F6A-A0CF-C9DD-2949-D3E1EA6AE09A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Ökosystem: Data </a:t>
            </a:r>
            <a:r>
              <a:rPr lang="de-DE" dirty="0" err="1"/>
              <a:t>Fetching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955621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0C562-D1A0-C3F7-7972-F9E0A9983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827B1F-2F0F-6A2C-4D1E-8FDF844D2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287971-0D14-553C-61CD-2589E4E5CBB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Router setzt Maßstäbe für Typsicherheit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CAF4A74-7F75-B7BB-D13B-E468D6E27633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Ökosystem: Router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4267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E3C958-2AAE-27E6-72BE-002F8B437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EE2B86-E4F5-1646-4F49-871985447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F8C260-EF88-66AE-D489-C034B978330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Router setzt Maßstäbe für Typsicherheit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Ob sich TS Router durchsetzt, wird man sehen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C37BA72-76F8-41AD-2576-C35DD91F3E9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Ökosystem: Router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7740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FC5CA7-A7CB-312C-AFDE-C25ADA76F9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06B9B2-A31D-8417-8C19-F2D0AD8BA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8A9701-5DC4-461A-89C8-7E5FF916ED0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Router setzt Maßstäbe für Typsicherheit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Ob sich TS Router durchsetzt, wird man sehen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Router bietet sehr gute Möglichkeiten, mit Search </a:t>
            </a:r>
            <a:r>
              <a:rPr lang="de-DE" sz="2000" b="0" dirty="0" err="1">
                <a:solidFill>
                  <a:srgbClr val="36544F"/>
                </a:solidFill>
              </a:rPr>
              <a:t>Params</a:t>
            </a:r>
            <a:r>
              <a:rPr lang="de-DE" sz="2000" b="0" dirty="0">
                <a:solidFill>
                  <a:srgbClr val="36544F"/>
                </a:solidFill>
              </a:rPr>
              <a:t> zu arbeiten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6F8285F-927A-7ED6-2961-9B95A373568D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Ökosystem: Router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10862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D5AE1-B01D-3939-CC5B-7C0A33A67D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59D0DB-FC6C-700F-4D99-A8788846C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54DF91-6C3A-93B9-BDB2-25BAA52C47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Router setzt Maßstäbe für Typsicherheit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Ob sich TS Router durchsetzt, wird man sehen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Router bietet sehr gute Möglichkeiten, mit Search </a:t>
            </a:r>
            <a:r>
              <a:rPr lang="de-DE" sz="2000" b="0" dirty="0" err="1">
                <a:solidFill>
                  <a:srgbClr val="36544F"/>
                </a:solidFill>
              </a:rPr>
              <a:t>Params</a:t>
            </a:r>
            <a:r>
              <a:rPr lang="de-DE" sz="2000" b="0" dirty="0">
                <a:solidFill>
                  <a:srgbClr val="36544F"/>
                </a:solidFill>
              </a:rPr>
              <a:t> zu arbeiten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"State </a:t>
            </a:r>
            <a:r>
              <a:rPr lang="de-DE" sz="2000" dirty="0" err="1"/>
              <a:t>as</a:t>
            </a:r>
            <a:r>
              <a:rPr lang="de-DE" sz="2000" dirty="0"/>
              <a:t> Search </a:t>
            </a:r>
            <a:r>
              <a:rPr lang="de-DE" sz="2000" dirty="0" err="1"/>
              <a:t>Params</a:t>
            </a:r>
            <a:r>
              <a:rPr lang="de-DE" sz="2000" dirty="0"/>
              <a:t>"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F81010E-974B-7229-06A7-0718224C82A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Ökosystem: Router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65870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3F2122-0910-FD58-A5F8-F934F7BF38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FE1B11-98A1-34DE-48C9-F3EA246C1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0F8DE3-F5F9-F47C-88AF-B5D9BFBA542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Router setzt Maßstäbe für Typsicherheit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Ob sich TS Router durchsetzt, wird man sehen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Router bietet sehr gute Möglichkeiten, mit Search </a:t>
            </a:r>
            <a:r>
              <a:rPr lang="de-DE" sz="2000" b="0" dirty="0" err="1">
                <a:solidFill>
                  <a:srgbClr val="36544F"/>
                </a:solidFill>
              </a:rPr>
              <a:t>Params</a:t>
            </a:r>
            <a:r>
              <a:rPr lang="de-DE" sz="2000" b="0" dirty="0">
                <a:solidFill>
                  <a:srgbClr val="36544F"/>
                </a:solidFill>
              </a:rPr>
              <a:t> zu arbeiten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"State </a:t>
            </a:r>
            <a:r>
              <a:rPr lang="de-DE" sz="2000" dirty="0" err="1"/>
              <a:t>as</a:t>
            </a:r>
            <a:r>
              <a:rPr lang="de-DE" sz="2000" dirty="0"/>
              <a:t> Search </a:t>
            </a:r>
            <a:r>
              <a:rPr lang="de-DE" sz="2000" dirty="0" err="1"/>
              <a:t>Params</a:t>
            </a:r>
            <a:r>
              <a:rPr lang="de-DE" sz="2000" dirty="0"/>
              <a:t>"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Ausblick: auch React Router v7 bringt auch mehr Typsicherheit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D5F7D99-C3F8-2FFD-071E-F36B0D00ACBE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Ökosystem: Router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47553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A397D-5DB8-99C7-8856-8B060858E2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8648AF-3FAF-37A6-1F23-A823C37EF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F181-AFE9-0630-5E5E-973489C43AA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773592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Router setzt Maßstäbe für Typsicherheit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Ob sich TS Router durchsetzt, wird man sehen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TanStack</a:t>
            </a:r>
            <a:r>
              <a:rPr lang="de-DE" sz="2000" b="0" dirty="0">
                <a:solidFill>
                  <a:srgbClr val="36544F"/>
                </a:solidFill>
              </a:rPr>
              <a:t> Router bietet sehr gute Möglichkeiten, mit Search </a:t>
            </a:r>
            <a:r>
              <a:rPr lang="de-DE" sz="2000" b="0" dirty="0" err="1">
                <a:solidFill>
                  <a:srgbClr val="36544F"/>
                </a:solidFill>
              </a:rPr>
              <a:t>Params</a:t>
            </a:r>
            <a:r>
              <a:rPr lang="de-DE" sz="2000" b="0" dirty="0">
                <a:solidFill>
                  <a:srgbClr val="36544F"/>
                </a:solidFill>
              </a:rPr>
              <a:t> zu arbeiten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"State </a:t>
            </a:r>
            <a:r>
              <a:rPr lang="de-DE" sz="2000" dirty="0" err="1"/>
              <a:t>as</a:t>
            </a:r>
            <a:r>
              <a:rPr lang="de-DE" sz="2000" dirty="0"/>
              <a:t> Search </a:t>
            </a:r>
            <a:r>
              <a:rPr lang="de-DE" sz="2000" dirty="0" err="1"/>
              <a:t>Params</a:t>
            </a:r>
            <a:r>
              <a:rPr lang="de-DE" sz="2000" dirty="0"/>
              <a:t>"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Ausblick: auch React Router v7 bringt auch mehr Typsicherheit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Und serverseitige Features (Zusammenführung mit Remix)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FA72B38-21E7-3518-3F2C-722260895CD9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Ökosystem: Router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780302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2048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3420" y="468440"/>
            <a:ext cx="2045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31628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91FD0DCF-1EF1-C5E2-DED3-666E987EDE1E}"/>
              </a:ext>
            </a:extLst>
          </p:cNvPr>
          <p:cNvSpPr/>
          <p:nvPr/>
        </p:nvSpPr>
        <p:spPr>
          <a:xfrm>
            <a:off x="777834" y="3306664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 &amp; 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/wjax-2024-react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und Kontakt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/kontakt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3F7AFFEE-1940-5459-C8DE-C45229EE19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8603" y="3309283"/>
            <a:ext cx="1488695" cy="148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53C88A-04EC-3A6D-29D8-980DAEFDF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E07E99-FE5B-994D-B17D-07EE2008D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0577DB-3D23-D6B1-2404-3977955E12D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...dazu später mehr!</a:t>
            </a:r>
            <a:endParaRPr lang="de-DE" sz="24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9DF9A70-8307-1A9A-CAD5-1D4FBC373EF9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Grund für die Verzögerung: Das "Suspense Drama"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1794245-667C-9929-E0C6-39EE79A81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6234" y="1204289"/>
            <a:ext cx="3602470" cy="376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871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dirty="0" err="1">
                <a:solidFill>
                  <a:srgbClr val="36544F"/>
                </a:solidFill>
              </a:rPr>
              <a:t>latest</a:t>
            </a:r>
            <a:r>
              <a:rPr lang="de-DE" sz="2000" b="0" dirty="0">
                <a:solidFill>
                  <a:srgbClr val="36544F"/>
                </a:solidFill>
              </a:rPr>
              <a:t>: die aktuelle stabile Version (zurzeit 18.3)</a:t>
            </a:r>
          </a:p>
          <a:p>
            <a:pPr>
              <a:spcAft>
                <a:spcPts val="600"/>
              </a:spcAft>
            </a:pPr>
            <a:r>
              <a:rPr lang="de-DE" sz="2000" dirty="0" err="1">
                <a:solidFill>
                  <a:srgbClr val="36544F"/>
                </a:solidFill>
              </a:rPr>
              <a:t>canary</a:t>
            </a:r>
            <a:r>
              <a:rPr lang="de-DE" sz="2000" b="0" dirty="0">
                <a:solidFill>
                  <a:srgbClr val="36544F"/>
                </a:solidFill>
              </a:rPr>
              <a:t>: "Stabil", zur Integration/Anpassung für Library Autoren</a:t>
            </a:r>
          </a:p>
          <a:p>
            <a:pPr>
              <a:spcAft>
                <a:spcPts val="600"/>
              </a:spcAft>
            </a:pPr>
            <a:r>
              <a:rPr lang="de-DE" sz="2000" dirty="0">
                <a:solidFill>
                  <a:srgbClr val="36544F"/>
                </a:solidFill>
              </a:rPr>
              <a:t>experimental</a:t>
            </a:r>
            <a:r>
              <a:rPr lang="de-DE" sz="2000" b="0" dirty="0">
                <a:solidFill>
                  <a:srgbClr val="36544F"/>
                </a:solidFill>
              </a:rPr>
              <a:t>: Neue, noch nicht fertige Features</a:t>
            </a:r>
          </a:p>
          <a:p>
            <a:pPr>
              <a:spcAft>
                <a:spcPts val="600"/>
              </a:spcAft>
            </a:pPr>
            <a:r>
              <a:rPr lang="de-DE" sz="2000" dirty="0" err="1">
                <a:solidFill>
                  <a:srgbClr val="36544F"/>
                </a:solidFill>
              </a:rPr>
              <a:t>rc</a:t>
            </a:r>
            <a:r>
              <a:rPr lang="de-DE" sz="2000" b="0" dirty="0">
                <a:solidFill>
                  <a:srgbClr val="36544F"/>
                </a:solidFill>
              </a:rPr>
              <a:t>: entspricht aktuell dem </a:t>
            </a:r>
            <a:r>
              <a:rPr lang="de-DE" sz="2000" b="0" dirty="0" err="1">
                <a:solidFill>
                  <a:srgbClr val="36544F"/>
                </a:solidFill>
              </a:rPr>
              <a:t>canary</a:t>
            </a:r>
            <a:r>
              <a:rPr lang="de-DE" sz="2000" b="0" dirty="0">
                <a:solidFill>
                  <a:srgbClr val="36544F"/>
                </a:solidFill>
              </a:rPr>
              <a:t>-Release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Installation mit dem entsprechenden Version-Tag:</a:t>
            </a:r>
          </a:p>
          <a:p>
            <a:pPr lvl="1"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pnpm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add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--save-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exact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react@canary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react-dom@canary</a:t>
            </a:r>
            <a:endParaRPr lang="de-DE" sz="2000" dirty="0">
              <a:solidFill>
                <a:srgbClr val="36544F"/>
              </a:solidFill>
              <a:latin typeface="Source Code Pro" panose="020B0309030403020204" pitchFamily="34" charset="0"/>
              <a:ea typeface="Source Code Pro" panose="020B0309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Versionen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5147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Als Vorbereitung auf Version 19 könnt ihr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dirty="0">
                <a:solidFill>
                  <a:srgbClr val="36544F"/>
                </a:solidFill>
              </a:rPr>
              <a:t>18.3</a:t>
            </a:r>
            <a:r>
              <a:rPr lang="de-DE" sz="2000" b="0" dirty="0">
                <a:solidFill>
                  <a:srgbClr val="36544F"/>
                </a:solidFill>
              </a:rPr>
              <a:t> installieren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Darin sind keine neuen Features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Aber Warnungen etc. die mögliche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19-Probleme in eurem Code anzeigen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Für die Migration: </a:t>
            </a:r>
            <a:r>
              <a:rPr lang="de-DE" dirty="0" err="1"/>
              <a:t>React</a:t>
            </a:r>
            <a:r>
              <a:rPr lang="de-DE" dirty="0"/>
              <a:t> 18.3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9988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(Asynchrone) </a:t>
            </a:r>
            <a:r>
              <a:rPr lang="de-DE" dirty="0" err="1"/>
              <a:t>Transitions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 können mit </a:t>
            </a:r>
            <a:r>
              <a:rPr lang="de-DE" sz="2000" b="0" dirty="0" err="1">
                <a:solidFill>
                  <a:srgbClr val="36544F"/>
                </a:solidFill>
              </a:rPr>
              <a:t>useTransition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dirty="0">
                <a:solidFill>
                  <a:srgbClr val="36544F"/>
                </a:solidFill>
              </a:rPr>
              <a:t>asynchrone</a:t>
            </a:r>
            <a:r>
              <a:rPr lang="de-DE" sz="2000" b="0" dirty="0">
                <a:solidFill>
                  <a:srgbClr val="36544F"/>
                </a:solidFill>
              </a:rPr>
              <a:t> Funktionen verwendet werden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Neu: asynchrone </a:t>
            </a:r>
            <a:r>
              <a:rPr lang="de-DE" dirty="0" err="1"/>
              <a:t>Transitions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906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1663</Words>
  <Application>Microsoft Macintosh PowerPoint</Application>
  <PresentationFormat>Bildschirmpräsentation (16:9)</PresentationFormat>
  <Paragraphs>371</Paragraphs>
  <Slides>59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59</vt:i4>
      </vt:variant>
    </vt:vector>
  </HeadingPairs>
  <TitlesOfParts>
    <vt:vector size="69" baseType="lpstr">
      <vt:lpstr>Arial</vt:lpstr>
      <vt:lpstr>Calibri</vt:lpstr>
      <vt:lpstr>Calibri Light</vt:lpstr>
      <vt:lpstr>Candara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W-Jax | München, 7. November 2024 | @nilshartmann</vt:lpstr>
      <vt:lpstr>https://nilshartmann.net</vt:lpstr>
      <vt:lpstr>React 19</vt:lpstr>
      <vt:lpstr>React 19</vt:lpstr>
      <vt:lpstr>React 19</vt:lpstr>
      <vt:lpstr>React 19</vt:lpstr>
      <vt:lpstr>React 19</vt:lpstr>
      <vt:lpstr>React 19</vt:lpstr>
      <vt:lpstr>(Asynchrone) Transitions</vt:lpstr>
      <vt:lpstr>(Asynchrone) Transitions</vt:lpstr>
      <vt:lpstr>(Asynchrone) Transitions</vt:lpstr>
      <vt:lpstr>OptimistiscHe Updates</vt:lpstr>
      <vt:lpstr>OptimistiscHe Updates</vt:lpstr>
      <vt:lpstr>OptimistiscHe Updates</vt:lpstr>
      <vt:lpstr>React Compiler</vt:lpstr>
      <vt:lpstr>PowerPoint-Präsentation</vt:lpstr>
      <vt:lpstr>React Compiler</vt:lpstr>
      <vt:lpstr>React Compiler</vt:lpstr>
      <vt:lpstr>React Compiler</vt:lpstr>
      <vt:lpstr>React Compiler</vt:lpstr>
      <vt:lpstr>React Compiler</vt:lpstr>
      <vt:lpstr>React Compiler</vt:lpstr>
      <vt:lpstr>React Compiler</vt:lpstr>
      <vt:lpstr>React Compiler</vt:lpstr>
      <vt:lpstr>React Compiler</vt:lpstr>
      <vt:lpstr>PowerPoint-Präsentation</vt:lpstr>
      <vt:lpstr>use-Funktion</vt:lpstr>
      <vt:lpstr>use-Funktion</vt:lpstr>
      <vt:lpstr>use-Funktion</vt:lpstr>
      <vt:lpstr>use-Funktion</vt:lpstr>
      <vt:lpstr>use-Funktion</vt:lpstr>
      <vt:lpstr>use-Funktion</vt:lpstr>
      <vt:lpstr>Exkurs: TanStack Router</vt:lpstr>
      <vt:lpstr>Exkurs: TanStack Router</vt:lpstr>
      <vt:lpstr>Die use-Funktion</vt:lpstr>
      <vt:lpstr>Data Fetching</vt:lpstr>
      <vt:lpstr>Data Fetching</vt:lpstr>
      <vt:lpstr>Data Fetching</vt:lpstr>
      <vt:lpstr>Data Fetching</vt:lpstr>
      <vt:lpstr>Data Fetching</vt:lpstr>
      <vt:lpstr>Data Fetching</vt:lpstr>
      <vt:lpstr>React 19</vt:lpstr>
      <vt:lpstr>Data Fetching</vt:lpstr>
      <vt:lpstr>PowerPoint-Präsentation</vt:lpstr>
      <vt:lpstr>Fazit</vt:lpstr>
      <vt:lpstr>Fazit</vt:lpstr>
      <vt:lpstr>Fazit</vt:lpstr>
      <vt:lpstr>Fazit</vt:lpstr>
      <vt:lpstr>Fazit</vt:lpstr>
      <vt:lpstr>Fazit</vt:lpstr>
      <vt:lpstr>Fazit</vt:lpstr>
      <vt:lpstr>Fazit</vt:lpstr>
      <vt:lpstr>Fazit</vt:lpstr>
      <vt:lpstr>Fazit</vt:lpstr>
      <vt:lpstr>Fazit</vt:lpstr>
      <vt:lpstr>Fazit</vt:lpstr>
      <vt:lpstr>Fazit</vt:lpstr>
      <vt:lpstr>Fazit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1270</cp:revision>
  <cp:lastPrinted>2019-09-04T14:49:47Z</cp:lastPrinted>
  <dcterms:created xsi:type="dcterms:W3CDTF">2016-03-28T15:59:53Z</dcterms:created>
  <dcterms:modified xsi:type="dcterms:W3CDTF">2024-11-07T07:56:11Z</dcterms:modified>
</cp:coreProperties>
</file>

<file path=docProps/thumbnail.jpeg>
</file>